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6" r:id="rId2"/>
    <p:sldMasterId id="2147483673" r:id="rId3"/>
  </p:sldMasterIdLst>
  <p:notesMasterIdLst>
    <p:notesMasterId r:id="rId33"/>
  </p:notesMasterIdLst>
  <p:sldIdLst>
    <p:sldId id="451" r:id="rId4"/>
    <p:sldId id="459" r:id="rId5"/>
    <p:sldId id="482" r:id="rId6"/>
    <p:sldId id="334" r:id="rId7"/>
    <p:sldId id="483" r:id="rId8"/>
    <p:sldId id="462" r:id="rId9"/>
    <p:sldId id="484" r:id="rId10"/>
    <p:sldId id="463" r:id="rId11"/>
    <p:sldId id="485" r:id="rId12"/>
    <p:sldId id="467" r:id="rId13"/>
    <p:sldId id="460" r:id="rId14"/>
    <p:sldId id="466" r:id="rId15"/>
    <p:sldId id="468" r:id="rId16"/>
    <p:sldId id="469" r:id="rId17"/>
    <p:sldId id="470" r:id="rId18"/>
    <p:sldId id="464" r:id="rId19"/>
    <p:sldId id="488" r:id="rId20"/>
    <p:sldId id="471" r:id="rId21"/>
    <p:sldId id="472" r:id="rId22"/>
    <p:sldId id="486" r:id="rId23"/>
    <p:sldId id="465" r:id="rId24"/>
    <p:sldId id="475" r:id="rId25"/>
    <p:sldId id="476" r:id="rId26"/>
    <p:sldId id="477" r:id="rId27"/>
    <p:sldId id="487" r:id="rId28"/>
    <p:sldId id="479" r:id="rId29"/>
    <p:sldId id="478" r:id="rId30"/>
    <p:sldId id="489" r:id="rId31"/>
    <p:sldId id="481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493911-CDC8-46C9-93B7-25866774018E}" v="5" dt="2025-01-04T01:11:32.0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45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microsoft.com/office/2015/10/relationships/revisionInfo" Target="revisionInfo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o qu" userId="9f1b520e3e5895e7" providerId="LiveId" clId="{46493911-CDC8-46C9-93B7-25866774018E}"/>
    <pc:docChg chg="undo redo custSel addSld delSld modSld">
      <pc:chgData name="Tao qu" userId="9f1b520e3e5895e7" providerId="LiveId" clId="{46493911-CDC8-46C9-93B7-25866774018E}" dt="2025-01-04T01:11:43.875" v="638" actId="47"/>
      <pc:docMkLst>
        <pc:docMk/>
      </pc:docMkLst>
      <pc:sldChg chg="modSp mod">
        <pc:chgData name="Tao qu" userId="9f1b520e3e5895e7" providerId="LiveId" clId="{46493911-CDC8-46C9-93B7-25866774018E}" dt="2025-01-04T01:05:45.406" v="300" actId="20577"/>
        <pc:sldMkLst>
          <pc:docMk/>
          <pc:sldMk cId="1589479916" sldId="334"/>
        </pc:sldMkLst>
        <pc:spChg chg="mod">
          <ac:chgData name="Tao qu" userId="9f1b520e3e5895e7" providerId="LiveId" clId="{46493911-CDC8-46C9-93B7-25866774018E}" dt="2025-01-04T01:05:45.406" v="300" actId="20577"/>
          <ac:spMkLst>
            <pc:docMk/>
            <pc:sldMk cId="1589479916" sldId="334"/>
            <ac:spMk id="19" creationId="{60EE8380-2D11-2ED6-C247-6DACED1257C6}"/>
          </ac:spMkLst>
        </pc:spChg>
      </pc:sldChg>
      <pc:sldChg chg="addSp modSp mod modClrScheme chgLayout">
        <pc:chgData name="Tao qu" userId="9f1b520e3e5895e7" providerId="LiveId" clId="{46493911-CDC8-46C9-93B7-25866774018E}" dt="2025-01-04T01:05:29.215" v="298" actId="1076"/>
        <pc:sldMkLst>
          <pc:docMk/>
          <pc:sldMk cId="0" sldId="451"/>
        </pc:sldMkLst>
        <pc:spChg chg="add mod">
          <ac:chgData name="Tao qu" userId="9f1b520e3e5895e7" providerId="LiveId" clId="{46493911-CDC8-46C9-93B7-25866774018E}" dt="2025-01-04T01:05:29.215" v="298" actId="1076"/>
          <ac:spMkLst>
            <pc:docMk/>
            <pc:sldMk cId="0" sldId="451"/>
            <ac:spMk id="3" creationId="{6097FDEA-BD53-63EA-768D-852C6E8A87F8}"/>
          </ac:spMkLst>
        </pc:spChg>
        <pc:spChg chg="add mod">
          <ac:chgData name="Tao qu" userId="9f1b520e3e5895e7" providerId="LiveId" clId="{46493911-CDC8-46C9-93B7-25866774018E}" dt="2025-01-04T01:04:33.989" v="256" actId="1076"/>
          <ac:spMkLst>
            <pc:docMk/>
            <pc:sldMk cId="0" sldId="451"/>
            <ac:spMk id="5" creationId="{11A695FF-5569-7A8E-9CFA-A3EEF586E012}"/>
          </ac:spMkLst>
        </pc:spChg>
        <pc:spChg chg="add mod">
          <ac:chgData name="Tao qu" userId="9f1b520e3e5895e7" providerId="LiveId" clId="{46493911-CDC8-46C9-93B7-25866774018E}" dt="2025-01-04T01:04:57.556" v="291" actId="1076"/>
          <ac:spMkLst>
            <pc:docMk/>
            <pc:sldMk cId="0" sldId="451"/>
            <ac:spMk id="7" creationId="{0887F069-73C0-C29B-A1A1-A8DA9CC138CC}"/>
          </ac:spMkLst>
        </pc:spChg>
      </pc:sldChg>
      <pc:sldChg chg="del">
        <pc:chgData name="Tao qu" userId="9f1b520e3e5895e7" providerId="LiveId" clId="{46493911-CDC8-46C9-93B7-25866774018E}" dt="2025-01-04T01:11:43.875" v="638" actId="47"/>
        <pc:sldMkLst>
          <pc:docMk/>
          <pc:sldMk cId="4035814732" sldId="461"/>
        </pc:sldMkLst>
      </pc:sldChg>
      <pc:sldChg chg="modSp mod">
        <pc:chgData name="Tao qu" userId="9f1b520e3e5895e7" providerId="LiveId" clId="{46493911-CDC8-46C9-93B7-25866774018E}" dt="2025-01-04T01:09:15.005" v="634" actId="207"/>
        <pc:sldMkLst>
          <pc:docMk/>
          <pc:sldMk cId="9610287" sldId="462"/>
        </pc:sldMkLst>
        <pc:spChg chg="mod">
          <ac:chgData name="Tao qu" userId="9f1b520e3e5895e7" providerId="LiveId" clId="{46493911-CDC8-46C9-93B7-25866774018E}" dt="2025-01-04T01:09:15.005" v="634" actId="207"/>
          <ac:spMkLst>
            <pc:docMk/>
            <pc:sldMk cId="9610287" sldId="462"/>
            <ac:spMk id="7" creationId="{F1F820F7-436E-F165-3434-60469F5CDE4F}"/>
          </ac:spMkLst>
        </pc:spChg>
      </pc:sldChg>
      <pc:sldChg chg="addSp delSp modSp add mod">
        <pc:chgData name="Tao qu" userId="9f1b520e3e5895e7" providerId="LiveId" clId="{46493911-CDC8-46C9-93B7-25866774018E}" dt="2025-01-04T01:11:35.049" v="637" actId="1076"/>
        <pc:sldMkLst>
          <pc:docMk/>
          <pc:sldMk cId="3627777696" sldId="489"/>
        </pc:sldMkLst>
        <pc:spChg chg="del">
          <ac:chgData name="Tao qu" userId="9f1b520e3e5895e7" providerId="LiveId" clId="{46493911-CDC8-46C9-93B7-25866774018E}" dt="2025-01-04T00:57:27.382" v="3" actId="478"/>
          <ac:spMkLst>
            <pc:docMk/>
            <pc:sldMk cId="3627777696" sldId="489"/>
            <ac:spMk id="5" creationId="{2DFE2F1A-70EC-66B5-6975-472780E07AD2}"/>
          </ac:spMkLst>
        </pc:spChg>
        <pc:spChg chg="del">
          <ac:chgData name="Tao qu" userId="9f1b520e3e5895e7" providerId="LiveId" clId="{46493911-CDC8-46C9-93B7-25866774018E}" dt="2025-01-04T00:57:24.287" v="2" actId="478"/>
          <ac:spMkLst>
            <pc:docMk/>
            <pc:sldMk cId="3627777696" sldId="489"/>
            <ac:spMk id="6" creationId="{6D6271E1-5E6E-456A-6813-21E3F518AC94}"/>
          </ac:spMkLst>
        </pc:spChg>
        <pc:spChg chg="add mod">
          <ac:chgData name="Tao qu" userId="9f1b520e3e5895e7" providerId="LiveId" clId="{46493911-CDC8-46C9-93B7-25866774018E}" dt="2025-01-04T01:01:33.620" v="143" actId="20577"/>
          <ac:spMkLst>
            <pc:docMk/>
            <pc:sldMk cId="3627777696" sldId="489"/>
            <ac:spMk id="10" creationId="{DCD2973A-5538-4C20-F756-379A4936B2FA}"/>
          </ac:spMkLst>
        </pc:spChg>
        <pc:picChg chg="del">
          <ac:chgData name="Tao qu" userId="9f1b520e3e5895e7" providerId="LiveId" clId="{46493911-CDC8-46C9-93B7-25866774018E}" dt="2025-01-04T00:57:28.801" v="4" actId="478"/>
          <ac:picMkLst>
            <pc:docMk/>
            <pc:sldMk cId="3627777696" sldId="489"/>
            <ac:picMk id="3" creationId="{1E0EA0FD-85A7-5CFA-7C9C-ACD570EF2F92}"/>
          </ac:picMkLst>
        </pc:picChg>
        <pc:picChg chg="del">
          <ac:chgData name="Tao qu" userId="9f1b520e3e5895e7" providerId="LiveId" clId="{46493911-CDC8-46C9-93B7-25866774018E}" dt="2025-01-04T00:57:22.309" v="1" actId="478"/>
          <ac:picMkLst>
            <pc:docMk/>
            <pc:sldMk cId="3627777696" sldId="489"/>
            <ac:picMk id="7" creationId="{F95BF75E-B3FA-5DE2-9378-3DB084D756D9}"/>
          </ac:picMkLst>
        </pc:picChg>
        <pc:picChg chg="add mod">
          <ac:chgData name="Tao qu" userId="9f1b520e3e5895e7" providerId="LiveId" clId="{46493911-CDC8-46C9-93B7-25866774018E}" dt="2025-01-04T01:02:01.437" v="149" actId="14100"/>
          <ac:picMkLst>
            <pc:docMk/>
            <pc:sldMk cId="3627777696" sldId="489"/>
            <ac:picMk id="8" creationId="{A2298E71-DEB8-B718-CBEF-D15F949F4ECF}"/>
          </ac:picMkLst>
        </pc:picChg>
        <pc:picChg chg="add del mod">
          <ac:chgData name="Tao qu" userId="9f1b520e3e5895e7" providerId="LiveId" clId="{46493911-CDC8-46C9-93B7-25866774018E}" dt="2025-01-04T01:11:30.014" v="635" actId="478"/>
          <ac:picMkLst>
            <pc:docMk/>
            <pc:sldMk cId="3627777696" sldId="489"/>
            <ac:picMk id="9" creationId="{644E53E2-BF15-DEA1-7CA8-E06E46D537ED}"/>
          </ac:picMkLst>
        </pc:picChg>
        <pc:picChg chg="add mod">
          <ac:chgData name="Tao qu" userId="9f1b520e3e5895e7" providerId="LiveId" clId="{46493911-CDC8-46C9-93B7-25866774018E}" dt="2025-01-04T01:11:35.049" v="637" actId="1076"/>
          <ac:picMkLst>
            <pc:docMk/>
            <pc:sldMk cId="3627777696" sldId="489"/>
            <ac:picMk id="11" creationId="{7EECD9AD-2235-9392-1D0E-6D47E70724AD}"/>
          </ac:picMkLst>
        </pc:picChg>
      </pc:sldChg>
    </pc:docChg>
  </pc:docChgLst>
</pc:chgInfo>
</file>

<file path=ppt/media/image1.jpe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69D60-6A6D-46C8-A240-F8E723F28BD5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2038D-C744-49C1-8040-3A097AE110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7217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759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2B6BA-CBF1-A694-C1A1-251E2181D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D14BEF0-CEA2-70CA-05B1-27B2CEB50D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FD4B416-5B5F-25B7-3BE8-BBD9F89E55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010ABDC-ADD0-0CB8-6448-6D0A22C16B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326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842FE-2DFA-90B1-E4BE-028C3FE747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EA75C48-E0D0-A87E-9FAC-D6185E4C72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7A8A737-62E2-F309-D6A9-55069A306A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F1A41E0-B7A0-8AEE-93C5-9BBEDA95A8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325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F2269-3C7F-0083-4E07-5728B173D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E423C9F-6D6C-F73B-1263-4BE1E95CC1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2DB758F-4127-EFD5-1FA7-76898CBF5C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6855EB-802D-1EAA-53F0-9A0E2E1731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580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F1D17-B2E3-7820-C74F-F107873E2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4238B8E-213A-CB93-B6C5-1E9C7AB8DF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BF6CD27-A66B-A256-BB10-F4232B70A9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4573A62-69EA-D2EE-34AD-11678C5022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715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C5B71-B908-0A90-183B-1B07884EC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D737121-5A51-DC5F-6D88-129D400D57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4ED365F-81ED-CF2B-8C85-9408ADAE7F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B85AD8-165A-09FD-9A66-C85B36F2E5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6912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43397-3A1D-C404-043A-C037710CA9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43A4365-5257-E3E0-D270-25A459204B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B32647E-26D2-AEA6-1904-66F30FF67E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C7B0325-C55A-3CC3-3391-F7BC788863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4822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A4BD1F-19AC-8DC9-AC11-ECF437CE8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73F3388-6597-9248-5393-22A1A6717B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6FD64B7-E725-C3AC-C0F5-340DC2D358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0949635-67E2-9297-576A-44061A36E2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47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CE6A6C-754A-EDE0-D818-A4141891E9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D8229B2-A730-1725-417A-C95E6B13E3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0C1D057-9EEE-7D7E-4027-0E6234BA93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2ECFB78-667B-D8BD-5014-D54AF5D3C2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6279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5E73F-5993-62DE-F8E2-FDBEC9756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675DD53-B325-6A87-BA6F-6287B54600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7775B25-2579-F9CA-DF55-7E120C6754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82F38F-3D9D-E7B8-F4D7-9E3858AF0F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55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E2596-9E13-D88D-A3EA-73707C3DD5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4F75672-7054-16BD-525D-A47253C62C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FE72ED9-0050-8B47-6D2F-5A8AD37E4E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78D6A46-E516-EF18-76F0-30F445088E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03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0AACB-89B9-0B0D-8631-4B1F800DF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E6E494C-1709-788A-0E50-81A529EB23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E7C023E-C8B3-BD98-CCE2-E7DD9D3B38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9436DD5-9D41-0F2E-2044-1316187039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714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C2A875-84FC-0A4D-96EC-2F88BF7AE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ED92FD0-497E-F333-6DF1-01F4B65D70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D354659-EBE6-9558-BC90-E4F50CD5DD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8B63661-22B5-508E-F05B-9BFB303D83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57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6EA54D-8284-E0C9-D7B3-F80DB9216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BC0B76B-200E-5B17-A40C-F820344902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253C27B-10B7-5DDD-6A39-A70C46DE94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7B60FAA-BC51-642B-15FB-1F456DF88A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83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150285-0499-4B83-D2FF-E9B017641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F3DF7CC-A4E6-69A6-6F1C-F307AA830E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2705376-ACCB-6652-0119-2EC4CC32F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8F4D02B-95C7-987F-82CE-4B66498C47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76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F28421-DCD0-0A6E-6346-C3A60473A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6F48D2C-14D2-A835-7A04-41A0F22F85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44DD092-7479-09B6-F6F8-94408710B3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2C0339E-75C9-9D1F-40C0-2433D93A87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492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ABD4C-03FB-22E2-8B26-BA5057C34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1219FDD-144B-BFAF-AEB4-3A8270652A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0166104-63D5-66C5-E76F-89C49C257B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35FD66F-29DA-C7D7-BCF7-667363C96E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9262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BD756-FDB0-7F2B-5604-6CE530C59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9B99BA1-8F88-D50F-7977-8B25ED721E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0B038AF-3E97-AA6D-13EA-68C09540DF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4E8729E-43CA-B3CD-0296-A4455B8EE6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328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BA1481-A8B1-3A0D-3DDD-81D3DF75E0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EF2EEE9-DC3A-86A5-7906-0049D6950C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6CFB2A9-4947-AF48-D361-E3533AF0D7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A9DB11-8E18-82AF-E94D-BF429688F3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2996E-3E91-FF4E-B06B-07F675E1E38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21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9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email"/>
          <a:srcRect r="416"/>
          <a:stretch>
            <a:fillRect/>
          </a:stretch>
        </p:blipFill>
        <p:spPr>
          <a:xfrm>
            <a:off x="-1" y="5120806"/>
            <a:ext cx="12191999" cy="175993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9028590" y="182508"/>
            <a:ext cx="2772075" cy="762828"/>
          </a:xfrm>
          <a:prstGeom prst="rect">
            <a:avLst/>
          </a:prstGeom>
        </p:spPr>
      </p:pic>
      <p:sp>
        <p:nvSpPr>
          <p:cNvPr id="10" name="标题 8"/>
          <p:cNvSpPr>
            <a:spLocks noGrp="1"/>
          </p:cNvSpPr>
          <p:nvPr>
            <p:ph type="title"/>
          </p:nvPr>
        </p:nvSpPr>
        <p:spPr>
          <a:xfrm>
            <a:off x="281833" y="1825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680360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4151-AAB4-4D2D-B384-1CCEB0D12EF4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4EB6-4F91-47F1-B943-4C196721AA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3334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t="12500" b="12500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46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9931" y="3066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616868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2" cstate="email"/>
          <a:srcRect r="416"/>
          <a:stretch>
            <a:fillRect/>
          </a:stretch>
        </p:blipFill>
        <p:spPr>
          <a:xfrm>
            <a:off x="-1" y="5120806"/>
            <a:ext cx="12191999" cy="1759932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9028590" y="328428"/>
            <a:ext cx="2772075" cy="7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9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gradFill>
          <a:gsLst>
            <a:gs pos="100000">
              <a:srgbClr val="7F0020"/>
            </a:gs>
            <a:gs pos="0">
              <a:srgbClr val="D74034"/>
            </a:gs>
            <a:gs pos="30000">
              <a:srgbClr val="C000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80992"/>
            <a:ext cx="10515600" cy="1296015"/>
          </a:xfrm>
        </p:spPr>
        <p:txBody>
          <a:bodyPr anchor="b">
            <a:noAutofit/>
          </a:bodyPr>
          <a:lstStyle>
            <a:lvl1pPr>
              <a:defRPr sz="80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email"/>
          <a:srcRect r="313"/>
          <a:stretch>
            <a:fillRect/>
          </a:stretch>
        </p:blipFill>
        <p:spPr>
          <a:xfrm>
            <a:off x="0" y="5069225"/>
            <a:ext cx="12192000" cy="179830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9028590" y="328428"/>
            <a:ext cx="2772075" cy="7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01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email"/>
          <a:srcRect r="416"/>
          <a:stretch>
            <a:fillRect/>
          </a:stretch>
        </p:blipFill>
        <p:spPr>
          <a:xfrm>
            <a:off x="-1" y="5120806"/>
            <a:ext cx="12191999" cy="175993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9028590" y="182508"/>
            <a:ext cx="2772075" cy="762828"/>
          </a:xfrm>
          <a:prstGeom prst="rect">
            <a:avLst/>
          </a:prstGeom>
        </p:spPr>
      </p:pic>
      <p:sp>
        <p:nvSpPr>
          <p:cNvPr id="10" name="标题 8"/>
          <p:cNvSpPr>
            <a:spLocks noGrp="1"/>
          </p:cNvSpPr>
          <p:nvPr>
            <p:ph type="title"/>
          </p:nvPr>
        </p:nvSpPr>
        <p:spPr>
          <a:xfrm>
            <a:off x="281833" y="1825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4981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281833" y="1825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380482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底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11050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底纹 + 校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形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26812" y="325447"/>
            <a:ext cx="2810614" cy="752510"/>
          </a:xfrm>
          <a:prstGeom prst="rect">
            <a:avLst/>
          </a:prstGeom>
        </p:spPr>
      </p:pic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90177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1539503" y="2755"/>
            <a:ext cx="10515600" cy="13157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0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单击此处编辑母版标题样式增长一些尝试</a:t>
            </a:r>
          </a:p>
        </p:txBody>
      </p:sp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889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652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54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含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等腰三角形 1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1539503" y="2755"/>
            <a:ext cx="10515600" cy="13157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0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单击此处编辑母版标题样式增长一些尝试</a:t>
            </a:r>
          </a:p>
        </p:txBody>
      </p:sp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63600" y="1579654"/>
            <a:ext cx="10309225" cy="464661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1815448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549169" y="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3820269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信息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accent1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6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478543" y="0"/>
            <a:ext cx="10515600" cy="13108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单击此处编辑母版标题样式增长一些尝试</a:t>
            </a:r>
          </a:p>
        </p:txBody>
      </p:sp>
    </p:spTree>
    <p:extLst>
      <p:ext uri="{BB962C8B-B14F-4D97-AF65-F5344CB8AC3E}">
        <p14:creationId xmlns:p14="http://schemas.microsoft.com/office/powerpoint/2010/main" val="31459053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物质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2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8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18410"/>
            <a:ext cx="10515600" cy="132779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lang="zh-CN" alt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3418759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生命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3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1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1841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039225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创管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4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8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890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161289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创艺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5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8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1841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373091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中科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281832" y="182507"/>
            <a:ext cx="8216283" cy="759735"/>
          </a:xfrm>
          <a:solidFill>
            <a:srgbClr val="014099"/>
          </a:solidFill>
          <a:ln w="19050"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353664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8548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3338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96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19504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" y="1013101"/>
            <a:ext cx="12192001" cy="5844899"/>
            <a:chOff x="-1" y="1092199"/>
            <a:chExt cx="12192001" cy="5765801"/>
          </a:xfrm>
        </p:grpSpPr>
        <p:pic>
          <p:nvPicPr>
            <p:cNvPr id="8" name="图片 7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1" y="1092199"/>
              <a:ext cx="12192001" cy="5765801"/>
            </a:xfrm>
            <a:prstGeom prst="rect">
              <a:avLst/>
            </a:prstGeom>
          </p:spPr>
        </p:pic>
        <p:sp>
          <p:nvSpPr>
            <p:cNvPr id="9" name="矩形 8"/>
            <p:cNvSpPr/>
            <p:nvPr userDrawn="1"/>
          </p:nvSpPr>
          <p:spPr>
            <a:xfrm>
              <a:off x="0" y="1092199"/>
              <a:ext cx="12192000" cy="5765801"/>
            </a:xfrm>
            <a:prstGeom prst="rect">
              <a:avLst/>
            </a:prstGeom>
            <a:solidFill>
              <a:schemeClr val="bg1">
                <a:alpha val="9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0" y="955951"/>
            <a:ext cx="12192000" cy="156384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0" y="72341"/>
            <a:ext cx="139700" cy="83563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0" y="206657"/>
            <a:ext cx="2603500" cy="701321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23E21E7D-22F9-4005-DD34-D8B5EA4710D2}"/>
              </a:ext>
            </a:extLst>
          </p:cNvPr>
          <p:cNvGrpSpPr/>
          <p:nvPr userDrawn="1"/>
        </p:nvGrpSpPr>
        <p:grpSpPr>
          <a:xfrm>
            <a:off x="-1" y="1013101"/>
            <a:ext cx="12192001" cy="5844899"/>
            <a:chOff x="-1" y="1092199"/>
            <a:chExt cx="12192001" cy="5765801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9EE851CB-DB38-A0DB-3983-F3AC5D74731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1" y="1092199"/>
              <a:ext cx="12192001" cy="5765801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568503F9-3A03-DA28-6AA8-E357AA59BBE7}"/>
                </a:ext>
              </a:extLst>
            </p:cNvPr>
            <p:cNvSpPr/>
            <p:nvPr userDrawn="1"/>
          </p:nvSpPr>
          <p:spPr>
            <a:xfrm>
              <a:off x="0" y="1092199"/>
              <a:ext cx="12192000" cy="5765801"/>
            </a:xfrm>
            <a:prstGeom prst="rect">
              <a:avLst/>
            </a:prstGeom>
            <a:solidFill>
              <a:schemeClr val="bg1">
                <a:alpha val="9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78066A5F-8ABD-8FBC-7F2B-1524ABCEB815}"/>
              </a:ext>
            </a:extLst>
          </p:cNvPr>
          <p:cNvSpPr/>
          <p:nvPr userDrawn="1"/>
        </p:nvSpPr>
        <p:spPr>
          <a:xfrm>
            <a:off x="0" y="955951"/>
            <a:ext cx="12192000" cy="156384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DBBB6427-AB59-0FD1-0C23-18C2AB096DC0}"/>
              </a:ext>
            </a:extLst>
          </p:cNvPr>
          <p:cNvSpPr/>
          <p:nvPr userDrawn="1"/>
        </p:nvSpPr>
        <p:spPr>
          <a:xfrm>
            <a:off x="0" y="72341"/>
            <a:ext cx="139700" cy="83563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EA7354B-2A41-CF6E-61F3-37B3A6DE634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0" y="206657"/>
            <a:ext cx="2603500" cy="70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22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email"/>
          <a:srcRect r="416"/>
          <a:stretch>
            <a:fillRect/>
          </a:stretch>
        </p:blipFill>
        <p:spPr>
          <a:xfrm>
            <a:off x="-1" y="5120806"/>
            <a:ext cx="12191999" cy="175993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9028590" y="182508"/>
            <a:ext cx="2772075" cy="762828"/>
          </a:xfrm>
          <a:prstGeom prst="rect">
            <a:avLst/>
          </a:prstGeom>
        </p:spPr>
      </p:pic>
      <p:sp>
        <p:nvSpPr>
          <p:cNvPr id="10" name="标题 8"/>
          <p:cNvSpPr>
            <a:spLocks noGrp="1"/>
          </p:cNvSpPr>
          <p:nvPr>
            <p:ph type="title"/>
          </p:nvPr>
        </p:nvSpPr>
        <p:spPr>
          <a:xfrm>
            <a:off x="281833" y="1825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4558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805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1" y="1013101"/>
            <a:ext cx="12192001" cy="5844899"/>
            <a:chOff x="-1" y="1092199"/>
            <a:chExt cx="12192001" cy="5765801"/>
          </a:xfrm>
        </p:grpSpPr>
        <p:pic>
          <p:nvPicPr>
            <p:cNvPr id="8" name="图片 7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1" y="1092199"/>
              <a:ext cx="12192001" cy="5765801"/>
            </a:xfrm>
            <a:prstGeom prst="rect">
              <a:avLst/>
            </a:prstGeom>
          </p:spPr>
        </p:pic>
        <p:sp>
          <p:nvSpPr>
            <p:cNvPr id="9" name="矩形 8"/>
            <p:cNvSpPr/>
            <p:nvPr userDrawn="1"/>
          </p:nvSpPr>
          <p:spPr>
            <a:xfrm>
              <a:off x="0" y="1092199"/>
              <a:ext cx="12192000" cy="5765801"/>
            </a:xfrm>
            <a:prstGeom prst="rect">
              <a:avLst/>
            </a:prstGeom>
            <a:solidFill>
              <a:schemeClr val="bg1">
                <a:alpha val="9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 userDrawn="1"/>
        </p:nvSpPr>
        <p:spPr>
          <a:xfrm>
            <a:off x="0" y="955951"/>
            <a:ext cx="12192000" cy="156384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 userDrawn="1"/>
        </p:nvSpPr>
        <p:spPr>
          <a:xfrm>
            <a:off x="0" y="72341"/>
            <a:ext cx="139700" cy="83563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0" y="206657"/>
            <a:ext cx="2603500" cy="70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993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4151-AAB4-4D2D-B384-1CCEB0D12EF4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4EB6-4F91-47F1-B943-4C196721AA0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56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4151-AAB4-4D2D-B384-1CCEB0D12EF4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4EB6-4F91-47F1-B943-4C196721AA0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652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68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4151-AAB4-4D2D-B384-1CCEB0D12EF4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4EB6-4F91-47F1-B943-4C196721AA0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3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3048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C4151-AAB4-4D2D-B384-1CCEB0D12EF4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64EB6-4F91-47F1-B943-4C196721AA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7266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C57A6-03E1-4EB7-9D3C-B4757A4FB9E2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E2C6F-44BA-42C2-AAE9-83FCA9863B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63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097FDEA-BD53-63EA-768D-852C6E8A87F8}"/>
              </a:ext>
            </a:extLst>
          </p:cNvPr>
          <p:cNvSpPr txBox="1"/>
          <p:nvPr/>
        </p:nvSpPr>
        <p:spPr>
          <a:xfrm>
            <a:off x="1578971" y="2918687"/>
            <a:ext cx="9772652" cy="616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en-US" altLang="zh-CN" sz="6000" dirty="0">
                <a:solidFill>
                  <a:schemeClr val="bg1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Clustering The Automotive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A695FF-5569-7A8E-9CFA-A3EEF586E012}"/>
              </a:ext>
            </a:extLst>
          </p:cNvPr>
          <p:cNvSpPr txBox="1"/>
          <p:nvPr/>
        </p:nvSpPr>
        <p:spPr>
          <a:xfrm>
            <a:off x="5935435" y="5567386"/>
            <a:ext cx="6097088" cy="4919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en-US" altLang="zh-CN" sz="1800" dirty="0">
                <a:solidFill>
                  <a:schemeClr val="bg1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Yang </a:t>
            </a:r>
            <a:r>
              <a:rPr lang="en-US" altLang="zh-CN" sz="1800" dirty="0" err="1">
                <a:solidFill>
                  <a:schemeClr val="bg1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Runkang</a:t>
            </a:r>
            <a:r>
              <a:rPr lang="en-US" altLang="zh-CN" sz="1800" dirty="0">
                <a:solidFill>
                  <a:schemeClr val="bg1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Tao </a:t>
            </a:r>
            <a:r>
              <a:rPr lang="en-US" altLang="zh-CN" sz="1800" dirty="0" err="1">
                <a:solidFill>
                  <a:schemeClr val="bg1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Panxin</a:t>
            </a:r>
            <a:r>
              <a:rPr lang="en-US" altLang="zh-CN" sz="1800" dirty="0">
                <a:solidFill>
                  <a:schemeClr val="bg1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Bu </a:t>
            </a:r>
            <a:r>
              <a:rPr lang="en-US" altLang="zh-CN" sz="1800" dirty="0" err="1">
                <a:solidFill>
                  <a:schemeClr val="bg1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zhuoyan</a:t>
            </a:r>
            <a:r>
              <a:rPr lang="en-US" altLang="zh-CN" dirty="0" err="1">
                <a:solidFill>
                  <a:schemeClr val="bg1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</a:t>
            </a:r>
            <a:endParaRPr lang="en-US" altLang="zh-CN" sz="1800" dirty="0">
              <a:solidFill>
                <a:schemeClr val="bg1"/>
              </a:solidFill>
              <a:latin typeface="Georgia" panose="020405020504050203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87F069-73C0-C29B-A1A1-A8DA9CC138CC}"/>
              </a:ext>
            </a:extLst>
          </p:cNvPr>
          <p:cNvSpPr txBox="1"/>
          <p:nvPr/>
        </p:nvSpPr>
        <p:spPr>
          <a:xfrm>
            <a:off x="5935435" y="6070657"/>
            <a:ext cx="60970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{yangrk2022,taopx2022,buzy2022}@shanghaitech.edu.cn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DF079-9318-9A65-B31F-0735233ED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 27">
            <a:extLst>
              <a:ext uri="{FF2B5EF4-FFF2-40B4-BE49-F238E27FC236}">
                <a16:creationId xmlns:a16="http://schemas.microsoft.com/office/drawing/2014/main" id="{32FC9F85-D77D-2438-9F0B-99F8F21A2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 Engineering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5816738-726A-E490-B745-2CFF81CAA789}"/>
              </a:ext>
            </a:extLst>
          </p:cNvPr>
          <p:cNvSpPr txBox="1"/>
          <p:nvPr/>
        </p:nvSpPr>
        <p:spPr>
          <a:xfrm>
            <a:off x="557464" y="1653565"/>
            <a:ext cx="8953161" cy="4191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 cleaning</a:t>
            </a:r>
            <a:endParaRPr lang="en-US" altLang="zh-CN" sz="2000" dirty="0">
              <a:latin typeface="Georgia" panose="020405020504050203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Spelling error: </a:t>
            </a:r>
          </a:p>
          <a:p>
            <a:pPr lvl="2">
              <a:lnSpc>
                <a:spcPts val="3600"/>
              </a:lnSpc>
            </a:pPr>
            <a:r>
              <a:rPr lang="en-US" altLang="zh-CN" sz="20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Correct invalid entries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Missing value:</a:t>
            </a:r>
          </a:p>
          <a:p>
            <a:pPr lvl="2">
              <a:lnSpc>
                <a:spcPts val="3600"/>
              </a:lnSpc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Use mean, median, mode, or interpolation 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Removing duplicates: </a:t>
            </a:r>
          </a:p>
          <a:p>
            <a:pPr lvl="2">
              <a:lnSpc>
                <a:spcPts val="3600"/>
              </a:lnSpc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Drop exact duplicate rows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 format:</a:t>
            </a:r>
          </a:p>
          <a:p>
            <a:pPr lvl="2">
              <a:lnSpc>
                <a:spcPts val="3600"/>
              </a:lnSpc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Unify unit/format</a:t>
            </a:r>
          </a:p>
        </p:txBody>
      </p:sp>
      <p:sp>
        <p:nvSpPr>
          <p:cNvPr id="5" name="思想气泡: 云 4">
            <a:extLst>
              <a:ext uri="{FF2B5EF4-FFF2-40B4-BE49-F238E27FC236}">
                <a16:creationId xmlns:a16="http://schemas.microsoft.com/office/drawing/2014/main" id="{3D7F4AE6-BC9C-E43F-4EEB-FFA429B23121}"/>
              </a:ext>
            </a:extLst>
          </p:cNvPr>
          <p:cNvSpPr/>
          <p:nvPr/>
        </p:nvSpPr>
        <p:spPr>
          <a:xfrm flipH="1">
            <a:off x="8086838" y="1653565"/>
            <a:ext cx="3258868" cy="1018413"/>
          </a:xfrm>
          <a:prstGeom prst="cloudCallou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  <a:latin typeface="Segoe Print" panose="02000600000000000000" pitchFamily="2" charset="0"/>
                <a:ea typeface="方正舒体" panose="02010601030101010101" pitchFamily="2" charset="-122"/>
              </a:rPr>
              <a:t>Vokswagen</a:t>
            </a:r>
            <a:r>
              <a:rPr lang="en-US" altLang="zh-CN" dirty="0">
                <a:solidFill>
                  <a:schemeClr val="tx1"/>
                </a:solidFill>
                <a:latin typeface="Segoe Print" panose="02000600000000000000" pitchFamily="2" charset="0"/>
                <a:ea typeface="方正舒体" panose="02010601030101010101" pitchFamily="2" charset="-122"/>
              </a:rPr>
              <a:t> is not Volkswagen !</a:t>
            </a:r>
            <a:endParaRPr lang="zh-CN" altLang="en-US" dirty="0">
              <a:solidFill>
                <a:schemeClr val="tx1"/>
              </a:solidFill>
              <a:latin typeface="Segoe Print" panose="02000600000000000000" pitchFamily="2" charset="0"/>
              <a:ea typeface="方正舒体" panose="02010601030101010101" pitchFamily="2" charset="-122"/>
            </a:endParaRPr>
          </a:p>
        </p:txBody>
      </p:sp>
      <p:pic>
        <p:nvPicPr>
          <p:cNvPr id="2" name="图片 1" descr="Pusheen 震惊">
            <a:extLst>
              <a:ext uri="{FF2B5EF4-FFF2-40B4-BE49-F238E27FC236}">
                <a16:creationId xmlns:a16="http://schemas.microsoft.com/office/drawing/2014/main" id="{57F9C7B8-1C33-7647-18F7-75D26CA7E6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733" y="2862569"/>
            <a:ext cx="1773267" cy="177326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3327CB9-FA77-8EF4-01B1-2ABC7E0D6E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867" y="3104746"/>
            <a:ext cx="2338405" cy="190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58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3D4E1-6F97-BE0B-EF38-E102EF2159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 27">
            <a:extLst>
              <a:ext uri="{FF2B5EF4-FFF2-40B4-BE49-F238E27FC236}">
                <a16:creationId xmlns:a16="http://schemas.microsoft.com/office/drawing/2014/main" id="{399D72F1-471F-7DBA-B667-5697F22D0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 Engineering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02E2B3B-E3F5-76DD-1D3E-41C2042E397A}"/>
              </a:ext>
            </a:extLst>
          </p:cNvPr>
          <p:cNvSpPr txBox="1"/>
          <p:nvPr/>
        </p:nvSpPr>
        <p:spPr>
          <a:xfrm>
            <a:off x="1368592" y="1449333"/>
            <a:ext cx="8953161" cy="503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 distribution: </a:t>
            </a:r>
            <a:r>
              <a:rPr lang="en-US" altLang="zh-CN" sz="20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numerical feature histogram </a:t>
            </a:r>
            <a:r>
              <a:rPr lang="zh-CN" altLang="en-US" sz="20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📊</a:t>
            </a:r>
            <a:endParaRPr lang="en-US" altLang="zh-CN" sz="2000" dirty="0">
              <a:latin typeface="Georgia" panose="020405020504050203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D60FEBC-FA18-1FDE-2E3B-1987DE720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467" y="2006789"/>
            <a:ext cx="4710557" cy="4658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46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12510-3503-2C51-0F4D-27D1941E1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 27">
            <a:extLst>
              <a:ext uri="{FF2B5EF4-FFF2-40B4-BE49-F238E27FC236}">
                <a16:creationId xmlns:a16="http://schemas.microsoft.com/office/drawing/2014/main" id="{4708C6C0-2A6B-385E-2872-AD338FEEF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 Engineering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863FEA54-9373-2066-8FD5-B38B0553992F}"/>
              </a:ext>
            </a:extLst>
          </p:cNvPr>
          <p:cNvSpPr txBox="1"/>
          <p:nvPr/>
        </p:nvSpPr>
        <p:spPr>
          <a:xfrm>
            <a:off x="1368592" y="1449333"/>
            <a:ext cx="8953161" cy="959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Outlier Detection: </a:t>
            </a:r>
            <a:r>
              <a:rPr lang="en-US" altLang="zh-CN" sz="20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boxplots</a:t>
            </a:r>
          </a:p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Handling: </a:t>
            </a:r>
            <a:r>
              <a:rPr lang="en-US" altLang="zh-CN" sz="20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filter through z-score</a:t>
            </a:r>
          </a:p>
        </p:txBody>
      </p:sp>
      <p:pic>
        <p:nvPicPr>
          <p:cNvPr id="4" name="图片 3" descr="Pusheen 眨眼">
            <a:extLst>
              <a:ext uri="{FF2B5EF4-FFF2-40B4-BE49-F238E27FC236}">
                <a16:creationId xmlns:a16="http://schemas.microsoft.com/office/drawing/2014/main" id="{DEE2D049-E40E-6B40-A0E4-3680B95528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733" y="2408955"/>
            <a:ext cx="1773267" cy="1773267"/>
          </a:xfrm>
          <a:prstGeom prst="rect">
            <a:avLst/>
          </a:prstGeom>
        </p:spPr>
      </p:pic>
      <p:sp>
        <p:nvSpPr>
          <p:cNvPr id="5" name="思想气泡: 云 4">
            <a:extLst>
              <a:ext uri="{FF2B5EF4-FFF2-40B4-BE49-F238E27FC236}">
                <a16:creationId xmlns:a16="http://schemas.microsoft.com/office/drawing/2014/main" id="{2E0AAB17-2B9E-4474-AA09-CE37AB280D43}"/>
              </a:ext>
            </a:extLst>
          </p:cNvPr>
          <p:cNvSpPr/>
          <p:nvPr/>
        </p:nvSpPr>
        <p:spPr>
          <a:xfrm flipH="1">
            <a:off x="8375668" y="1482473"/>
            <a:ext cx="3258868" cy="1018413"/>
          </a:xfrm>
          <a:prstGeom prst="cloudCallou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Segoe Print" panose="02000600000000000000" pitchFamily="2" charset="0"/>
                <a:ea typeface="方正舒体" panose="02010601030101010101" pitchFamily="2" charset="-122"/>
              </a:rPr>
              <a:t>Visualization is all you need!</a:t>
            </a:r>
            <a:endParaRPr lang="zh-CN" altLang="en-US" dirty="0">
              <a:solidFill>
                <a:schemeClr val="tx1"/>
              </a:solidFill>
              <a:latin typeface="Segoe Print" panose="02000600000000000000" pitchFamily="2" charset="0"/>
              <a:ea typeface="方正舒体" panose="02010601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495985E-9470-AA5F-FA88-8CAF803FB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091" y="2442095"/>
            <a:ext cx="8162109" cy="409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582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B5FB3-8EC5-A9CC-38C3-F2988EFC5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 27">
            <a:extLst>
              <a:ext uri="{FF2B5EF4-FFF2-40B4-BE49-F238E27FC236}">
                <a16:creationId xmlns:a16="http://schemas.microsoft.com/office/drawing/2014/main" id="{58601626-BE8E-A8ED-C534-CC6A747F8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 Engineering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B9CB9FE-7EE3-4B25-9FC5-DC422A8343A8}"/>
              </a:ext>
            </a:extLst>
          </p:cNvPr>
          <p:cNvSpPr txBox="1"/>
          <p:nvPr/>
        </p:nvSpPr>
        <p:spPr>
          <a:xfrm>
            <a:off x="1368593" y="1482473"/>
            <a:ext cx="8112292" cy="23446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Normalization of numerical feature: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eliminate the influence of different scales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normalized using the </a:t>
            </a:r>
            <a:r>
              <a:rPr lang="en-US" altLang="zh-CN" sz="2000" dirty="0" err="1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MinMaxScaler</a:t>
            </a:r>
            <a:r>
              <a:rPr lang="en-US" altLang="zh-CN" sz="20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()</a:t>
            </a:r>
          </a:p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One-hot encoding of categorical variables: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encoded as a binary vector</a:t>
            </a:r>
          </a:p>
        </p:txBody>
      </p:sp>
      <p:sp>
        <p:nvSpPr>
          <p:cNvPr id="5" name="思想气泡: 云 4">
            <a:extLst>
              <a:ext uri="{FF2B5EF4-FFF2-40B4-BE49-F238E27FC236}">
                <a16:creationId xmlns:a16="http://schemas.microsoft.com/office/drawing/2014/main" id="{E8CC704A-56CB-14EA-AC40-7342D7AD1E82}"/>
              </a:ext>
            </a:extLst>
          </p:cNvPr>
          <p:cNvSpPr/>
          <p:nvPr/>
        </p:nvSpPr>
        <p:spPr>
          <a:xfrm flipH="1">
            <a:off x="8375668" y="1482473"/>
            <a:ext cx="3258868" cy="1018413"/>
          </a:xfrm>
          <a:prstGeom prst="cloudCallou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Segoe Print" panose="02000600000000000000" pitchFamily="2" charset="0"/>
                <a:ea typeface="方正舒体" panose="02010601030101010101" pitchFamily="2" charset="-122"/>
              </a:rPr>
              <a:t>Why one-hot? </a:t>
            </a:r>
            <a:endParaRPr lang="zh-CN" altLang="en-US" dirty="0">
              <a:solidFill>
                <a:schemeClr val="tx1"/>
              </a:solidFill>
              <a:latin typeface="Segoe Print" panose="02000600000000000000" pitchFamily="2" charset="0"/>
              <a:ea typeface="方正舒体" panose="02010601030101010101" pitchFamily="2" charset="-122"/>
            </a:endParaRPr>
          </a:p>
        </p:txBody>
      </p:sp>
      <p:pic>
        <p:nvPicPr>
          <p:cNvPr id="7" name="图片 6" descr="Pusheen 震惊">
            <a:extLst>
              <a:ext uri="{FF2B5EF4-FFF2-40B4-BE49-F238E27FC236}">
                <a16:creationId xmlns:a16="http://schemas.microsoft.com/office/drawing/2014/main" id="{897E0ED0-2A34-BEB2-1EA9-7FAB2C5C71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0876" y="2672470"/>
            <a:ext cx="1773267" cy="177326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BD4C5D6-B7BC-BB2D-EC65-5B9135ED76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148" y="3998673"/>
            <a:ext cx="6130241" cy="246719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D07D143-C09B-9E72-636A-1063ED4E9A14}"/>
              </a:ext>
            </a:extLst>
          </p:cNvPr>
          <p:cNvSpPr txBox="1"/>
          <p:nvPr/>
        </p:nvSpPr>
        <p:spPr>
          <a:xfrm>
            <a:off x="251847" y="3998673"/>
            <a:ext cx="3935142" cy="2332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16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if C = {convertible, </a:t>
            </a:r>
            <a:r>
              <a:rPr lang="en-US" altLang="zh-CN" sz="1600" b="1" dirty="0" err="1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hatchback,sedan</a:t>
            </a:r>
            <a:r>
              <a:rPr lang="en-US" altLang="zh-CN" sz="16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}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16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convertible = [1, 0, 0], 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16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hatchback = [0, 1, 0], 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16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sedan = [0, 0, 1]</a:t>
            </a:r>
          </a:p>
        </p:txBody>
      </p:sp>
    </p:spTree>
    <p:extLst>
      <p:ext uri="{BB962C8B-B14F-4D97-AF65-F5344CB8AC3E}">
        <p14:creationId xmlns:p14="http://schemas.microsoft.com/office/powerpoint/2010/main" val="1984978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23886-4140-2D5B-18D4-DA08045AC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 27">
            <a:extLst>
              <a:ext uri="{FF2B5EF4-FFF2-40B4-BE49-F238E27FC236}">
                <a16:creationId xmlns:a16="http://schemas.microsoft.com/office/drawing/2014/main" id="{6EE82852-D4A7-1384-2048-D9298C9AF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 Engineering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7C99432-32E7-79DF-6840-57BFD1B8689D}"/>
              </a:ext>
            </a:extLst>
          </p:cNvPr>
          <p:cNvSpPr txBox="1"/>
          <p:nvPr/>
        </p:nvSpPr>
        <p:spPr>
          <a:xfrm>
            <a:off x="557464" y="1459189"/>
            <a:ext cx="6950241" cy="142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Feature selection: 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identify the most relevant features for clustering</a:t>
            </a:r>
          </a:p>
          <a:p>
            <a:pPr lvl="1">
              <a:lnSpc>
                <a:spcPts val="3600"/>
              </a:lnSpc>
            </a:pP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	filter by |r|&gt;0.85</a:t>
            </a:r>
          </a:p>
        </p:txBody>
      </p:sp>
      <p:sp>
        <p:nvSpPr>
          <p:cNvPr id="5" name="思想气泡: 云 4">
            <a:extLst>
              <a:ext uri="{FF2B5EF4-FFF2-40B4-BE49-F238E27FC236}">
                <a16:creationId xmlns:a16="http://schemas.microsoft.com/office/drawing/2014/main" id="{1AD488FC-43A5-3711-1E85-E062CBA8B8A3}"/>
              </a:ext>
            </a:extLst>
          </p:cNvPr>
          <p:cNvSpPr/>
          <p:nvPr/>
        </p:nvSpPr>
        <p:spPr>
          <a:xfrm flipH="1">
            <a:off x="8375667" y="1482473"/>
            <a:ext cx="3618475" cy="1018413"/>
          </a:xfrm>
          <a:prstGeom prst="cloudCallou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Segoe Print" panose="02000600000000000000" pitchFamily="2" charset="0"/>
                <a:ea typeface="方正舒体" panose="02010601030101010101" pitchFamily="2" charset="-122"/>
              </a:rPr>
              <a:t>Numerous features, let’s filter! </a:t>
            </a:r>
            <a:endParaRPr lang="zh-CN" altLang="en-US" dirty="0">
              <a:solidFill>
                <a:schemeClr val="tx1"/>
              </a:solidFill>
              <a:latin typeface="Segoe Print" panose="02000600000000000000" pitchFamily="2" charset="0"/>
              <a:ea typeface="方正舒体" panose="02010601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2A35FFA-710D-4B0F-7D33-BA8B299CB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381" y="2596358"/>
            <a:ext cx="5027923" cy="411761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F557EEE-BAC8-9747-5866-8EF4DBABC0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922" y="3095140"/>
            <a:ext cx="2705478" cy="876422"/>
          </a:xfrm>
          <a:prstGeom prst="rect">
            <a:avLst/>
          </a:prstGeom>
        </p:spPr>
      </p:pic>
      <p:pic>
        <p:nvPicPr>
          <p:cNvPr id="9" name="图片 8" descr="Pusheen 书呆子">
            <a:extLst>
              <a:ext uri="{FF2B5EF4-FFF2-40B4-BE49-F238E27FC236}">
                <a16:creationId xmlns:a16="http://schemas.microsoft.com/office/drawing/2014/main" id="{E20C4512-F09A-7C25-579F-6A7ABB1EA9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8267" y="2500886"/>
            <a:ext cx="1773267" cy="177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5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F458D-FAED-B52B-61C6-C0FAB9CC7D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0B8D40A-1B7A-8655-DA59-FD07849A3114}"/>
              </a:ext>
            </a:extLst>
          </p:cNvPr>
          <p:cNvSpPr txBox="1"/>
          <p:nvPr/>
        </p:nvSpPr>
        <p:spPr>
          <a:xfrm>
            <a:off x="451822" y="215152"/>
            <a:ext cx="6099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Table of Contents</a:t>
            </a:r>
            <a:endParaRPr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B00B44E-5111-79B9-2182-11AB88F6146D}"/>
              </a:ext>
            </a:extLst>
          </p:cNvPr>
          <p:cNvSpPr txBox="1"/>
          <p:nvPr/>
        </p:nvSpPr>
        <p:spPr>
          <a:xfrm>
            <a:off x="451822" y="1409253"/>
            <a:ext cx="5440978" cy="518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Background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Introduction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Methodology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Feature Engineering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Dimensional Reduction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Clustering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Results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Q&amp;A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Georgia" panose="02040502050405020303" pitchFamily="18" charset="0"/>
            </a:endParaRPr>
          </a:p>
        </p:txBody>
      </p:sp>
      <p:pic>
        <p:nvPicPr>
          <p:cNvPr id="5" name="图形 4" descr="汽车 纯色填充">
            <a:extLst>
              <a:ext uri="{FF2B5EF4-FFF2-40B4-BE49-F238E27FC236}">
                <a16:creationId xmlns:a16="http://schemas.microsoft.com/office/drawing/2014/main" id="{1264B5F8-73E5-EE4B-9C41-2B8AF0432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2630" y="4886266"/>
            <a:ext cx="1873370" cy="187337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3656586-4955-F79F-6049-6ABE5228EE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202" y="1742864"/>
            <a:ext cx="5020323" cy="279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056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7841-4B57-C378-3DDF-3215A4220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CC95AB-3520-637E-5272-91E4762E0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Dimensional Reduction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A5308AE-063B-6E83-1BE6-BC70C3B69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986" y="2079837"/>
            <a:ext cx="4346293" cy="397042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DB345DB-E59A-B2F6-8315-BB24C71799BB}"/>
              </a:ext>
            </a:extLst>
          </p:cNvPr>
          <p:cNvSpPr txBox="1"/>
          <p:nvPr/>
        </p:nvSpPr>
        <p:spPr>
          <a:xfrm>
            <a:off x="576501" y="1458171"/>
            <a:ext cx="6159842" cy="4979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Principal Component Analysis</a:t>
            </a:r>
            <a:endParaRPr lang="en-US" altLang="zh-CN" sz="1800" dirty="0">
              <a:latin typeface="Georgia" panose="020405020504050203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325EDDD-A4A5-1037-E6C2-691B95F727D7}"/>
              </a:ext>
            </a:extLst>
          </p:cNvPr>
          <p:cNvSpPr txBox="1"/>
          <p:nvPr/>
        </p:nvSpPr>
        <p:spPr>
          <a:xfrm>
            <a:off x="6096000" y="1458104"/>
            <a:ext cx="5347386" cy="5108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Pros &amp; Cons:</a:t>
            </a:r>
            <a:endParaRPr lang="en-US" altLang="zh-CN" sz="1800" dirty="0">
              <a:latin typeface="Georgia" panose="020405020504050203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>
              <a:lnSpc>
                <a:spcPts val="3600"/>
              </a:lnSpc>
            </a:pPr>
            <a:r>
              <a:rPr lang="en-US" altLang="zh-CN" sz="18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✅ Pros:</a:t>
            </a:r>
          </a:p>
          <a:p>
            <a:pPr marL="742950" lvl="1" indent="-285750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Reduces dimensions effectively.</a:t>
            </a:r>
          </a:p>
          <a:p>
            <a:pPr marL="742950" lvl="1" indent="-285750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Decreases overfitting and computation.</a:t>
            </a:r>
          </a:p>
          <a:p>
            <a:pPr marL="742950" lvl="1" indent="-285750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Transforms features into uncorrelated components.</a:t>
            </a:r>
          </a:p>
          <a:p>
            <a:pPr>
              <a:lnSpc>
                <a:spcPts val="3600"/>
              </a:lnSpc>
            </a:pPr>
            <a:r>
              <a:rPr lang="en-US" altLang="zh-CN" sz="18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❌ Cons:</a:t>
            </a:r>
          </a:p>
          <a:p>
            <a:pPr lvl="1">
              <a:lnSpc>
                <a:spcPts val="3600"/>
              </a:lnSpc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Lacks interpretability.</a:t>
            </a:r>
          </a:p>
          <a:p>
            <a:pPr lvl="1">
              <a:lnSpc>
                <a:spcPts val="3600"/>
              </a:lnSpc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Loses some variance.</a:t>
            </a:r>
          </a:p>
          <a:p>
            <a:pPr lvl="1">
              <a:lnSpc>
                <a:spcPts val="3600"/>
              </a:lnSpc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Assumes linearity.</a:t>
            </a:r>
          </a:p>
          <a:p>
            <a:pPr lvl="1">
              <a:lnSpc>
                <a:spcPts val="3600"/>
              </a:lnSpc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Sensitive to feature scaling.</a:t>
            </a:r>
          </a:p>
        </p:txBody>
      </p:sp>
    </p:spTree>
    <p:extLst>
      <p:ext uri="{BB962C8B-B14F-4D97-AF65-F5344CB8AC3E}">
        <p14:creationId xmlns:p14="http://schemas.microsoft.com/office/powerpoint/2010/main" val="423913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6CC06-A09A-1F6C-9AE9-5E6938CCF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254561-442F-A287-AD41-925963C26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Dimensional Reduction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C47E87E-3705-B2CE-7F01-294046FBA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6925" y="1190625"/>
            <a:ext cx="8058150" cy="44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728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27902-CEB1-85D8-65A6-654A62548E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44232B-614C-02D8-B5A4-885A2415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Dimensional Reduction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32E19A7-08ED-5435-348D-AD6905A26DC2}"/>
              </a:ext>
            </a:extLst>
          </p:cNvPr>
          <p:cNvSpPr txBox="1"/>
          <p:nvPr/>
        </p:nvSpPr>
        <p:spPr>
          <a:xfrm>
            <a:off x="576501" y="1458171"/>
            <a:ext cx="6159842" cy="4979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Auto encoder</a:t>
            </a:r>
            <a:endParaRPr lang="en-US" altLang="zh-CN" sz="1800" dirty="0">
              <a:latin typeface="Georgia" panose="020405020504050203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397C060-AD47-39B2-D8E1-697E3ED121AE}"/>
              </a:ext>
            </a:extLst>
          </p:cNvPr>
          <p:cNvSpPr txBox="1"/>
          <p:nvPr/>
        </p:nvSpPr>
        <p:spPr>
          <a:xfrm>
            <a:off x="5775628" y="963833"/>
            <a:ext cx="5347386" cy="557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Pros &amp; Cons:</a:t>
            </a:r>
            <a:endParaRPr lang="en-US" altLang="zh-CN" sz="1800" dirty="0">
              <a:latin typeface="Georgia" panose="020405020504050203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>
              <a:lnSpc>
                <a:spcPts val="3600"/>
              </a:lnSpc>
            </a:pPr>
            <a:r>
              <a:rPr lang="en-US" altLang="zh-CN" sz="18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✅ Pros:</a:t>
            </a:r>
          </a:p>
          <a:p>
            <a:pPr marL="742950" lvl="1" indent="-285750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Handles nonlinear relationships effectively.</a:t>
            </a:r>
          </a:p>
          <a:p>
            <a:pPr marL="742950" lvl="1" indent="-285750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Learns data-specific and robust representations.</a:t>
            </a:r>
          </a:p>
          <a:p>
            <a:pPr marL="742950" lvl="1" indent="-285750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Customizable architecture for different tasks.</a:t>
            </a:r>
          </a:p>
          <a:p>
            <a:pPr>
              <a:lnSpc>
                <a:spcPts val="3600"/>
              </a:lnSpc>
            </a:pPr>
            <a:r>
              <a:rPr lang="en-US" altLang="zh-CN" sz="18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❌ Cons:</a:t>
            </a:r>
          </a:p>
          <a:p>
            <a:pPr lvl="1">
              <a:lnSpc>
                <a:spcPts val="3600"/>
              </a:lnSpc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Requires large datasets for training.</a:t>
            </a:r>
          </a:p>
          <a:p>
            <a:pPr lvl="1">
              <a:lnSpc>
                <a:spcPts val="3600"/>
              </a:lnSpc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Computationally expensive to train.</a:t>
            </a:r>
          </a:p>
          <a:p>
            <a:pPr lvl="1">
              <a:lnSpc>
                <a:spcPts val="3600"/>
              </a:lnSpc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May not generalize well to unseen data.</a:t>
            </a:r>
          </a:p>
          <a:p>
            <a:pPr lvl="1">
              <a:lnSpc>
                <a:spcPts val="3600"/>
              </a:lnSpc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Less interpretable compared to PCA.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2DA78DF-62C0-ED77-A001-7DBAF514F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661" y="2079836"/>
            <a:ext cx="4324771" cy="3970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152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FF854-70EA-5726-AD22-081278216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B57B0D-D8E7-671F-8EAD-B40F17A89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Dimensional Reduction</a:t>
            </a:r>
            <a:endParaRPr lang="zh-CN" altLang="en-US" dirty="0"/>
          </a:p>
        </p:txBody>
      </p:sp>
      <p:pic>
        <p:nvPicPr>
          <p:cNvPr id="3" name="图片 2" descr="Pusheen 吃比萨饼">
            <a:extLst>
              <a:ext uri="{FF2B5EF4-FFF2-40B4-BE49-F238E27FC236}">
                <a16:creationId xmlns:a16="http://schemas.microsoft.com/office/drawing/2014/main" id="{F44BD40A-1900-6D25-D1D7-73E424B993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5355" y="4747646"/>
            <a:ext cx="1773267" cy="1773267"/>
          </a:xfrm>
          <a:prstGeom prst="rect">
            <a:avLst/>
          </a:prstGeom>
        </p:spPr>
      </p:pic>
      <p:sp>
        <p:nvSpPr>
          <p:cNvPr id="5" name="思想气泡: 云 4">
            <a:extLst>
              <a:ext uri="{FF2B5EF4-FFF2-40B4-BE49-F238E27FC236}">
                <a16:creationId xmlns:a16="http://schemas.microsoft.com/office/drawing/2014/main" id="{180E8F43-0F9D-D911-53AA-DDBAA6FD5F15}"/>
              </a:ext>
            </a:extLst>
          </p:cNvPr>
          <p:cNvSpPr/>
          <p:nvPr/>
        </p:nvSpPr>
        <p:spPr>
          <a:xfrm flipH="1">
            <a:off x="5896083" y="5159590"/>
            <a:ext cx="3528504" cy="1018413"/>
          </a:xfrm>
          <a:prstGeom prst="cloudCallout">
            <a:avLst>
              <a:gd name="adj1" fmla="val -70911"/>
              <a:gd name="adj2" fmla="val -24860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Segoe Print" panose="02000600000000000000" pitchFamily="2" charset="0"/>
                <a:ea typeface="方正舒体" panose="02010601030101010101" pitchFamily="2" charset="-122"/>
              </a:rPr>
              <a:t>Let’s start training and waiting…waiting…</a:t>
            </a:r>
            <a:endParaRPr lang="zh-CN" altLang="en-US" dirty="0">
              <a:solidFill>
                <a:schemeClr val="tx1"/>
              </a:solidFill>
              <a:latin typeface="Segoe Print" panose="02000600000000000000" pitchFamily="2" charset="0"/>
              <a:ea typeface="方正舒体" panose="02010601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8E56DC8-1915-4F15-4F7A-2945E485E4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432" y="1506643"/>
            <a:ext cx="4197379" cy="280975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4881E9E-E3CA-D842-95A7-731533D289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040" y="4747646"/>
            <a:ext cx="3970165" cy="15142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9AAB2B9-94FA-1539-D463-FE70673291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7208" y="1614897"/>
            <a:ext cx="4197379" cy="270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79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E1895F4-FFB2-443A-A634-DE546D7AC44B}"/>
              </a:ext>
            </a:extLst>
          </p:cNvPr>
          <p:cNvSpPr txBox="1"/>
          <p:nvPr/>
        </p:nvSpPr>
        <p:spPr>
          <a:xfrm>
            <a:off x="451822" y="215152"/>
            <a:ext cx="6099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Table of Contents</a:t>
            </a:r>
            <a:endParaRPr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8699545-05C4-4E20-A72B-D3C8C9554F81}"/>
              </a:ext>
            </a:extLst>
          </p:cNvPr>
          <p:cNvSpPr txBox="1"/>
          <p:nvPr/>
        </p:nvSpPr>
        <p:spPr>
          <a:xfrm>
            <a:off x="451822" y="1409253"/>
            <a:ext cx="5440978" cy="518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Background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Introduction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Methodology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Feature Engineering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Dimensional Reduction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Clustering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Results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Q&amp;A</a:t>
            </a:r>
            <a:endParaRPr lang="zh-CN" altLang="en-US" sz="2800" dirty="0">
              <a:latin typeface="Georgia" panose="02040502050405020303" pitchFamily="18" charset="0"/>
            </a:endParaRPr>
          </a:p>
        </p:txBody>
      </p:sp>
      <p:pic>
        <p:nvPicPr>
          <p:cNvPr id="5" name="图形 4" descr="汽车 纯色填充">
            <a:extLst>
              <a:ext uri="{FF2B5EF4-FFF2-40B4-BE49-F238E27FC236}">
                <a16:creationId xmlns:a16="http://schemas.microsoft.com/office/drawing/2014/main" id="{139B0A78-0AC9-3B34-E12A-19D3EE100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2630" y="4886266"/>
            <a:ext cx="1873370" cy="18733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4428B-DB0D-119D-06E7-C9A58F6E0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734935D-FEBE-38D8-C691-00608FA10220}"/>
              </a:ext>
            </a:extLst>
          </p:cNvPr>
          <p:cNvSpPr txBox="1"/>
          <p:nvPr/>
        </p:nvSpPr>
        <p:spPr>
          <a:xfrm>
            <a:off x="451822" y="215152"/>
            <a:ext cx="6099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Table of Contents</a:t>
            </a:r>
            <a:endParaRPr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D9BFDE4-FF1E-5B1B-3A65-EA6F3BB750E6}"/>
              </a:ext>
            </a:extLst>
          </p:cNvPr>
          <p:cNvSpPr txBox="1"/>
          <p:nvPr/>
        </p:nvSpPr>
        <p:spPr>
          <a:xfrm>
            <a:off x="451822" y="1409253"/>
            <a:ext cx="5440978" cy="518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Background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Introduction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Methodology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Feature Engineering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Dimensional Reduction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Clustering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Results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Q&amp;A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Georgia" panose="02040502050405020303" pitchFamily="18" charset="0"/>
            </a:endParaRPr>
          </a:p>
        </p:txBody>
      </p:sp>
      <p:pic>
        <p:nvPicPr>
          <p:cNvPr id="5" name="图形 4" descr="汽车 纯色填充">
            <a:extLst>
              <a:ext uri="{FF2B5EF4-FFF2-40B4-BE49-F238E27FC236}">
                <a16:creationId xmlns:a16="http://schemas.microsoft.com/office/drawing/2014/main" id="{73E3B3DA-C960-4A47-5181-DB5507ED6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2630" y="4886266"/>
            <a:ext cx="1873370" cy="187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282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4ECED-3006-20BE-E8FC-344421965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7C0662-D0DC-243C-91AC-193226386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Clustering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9BFD48F-F8EB-D281-E7DB-999D301C5470}"/>
              </a:ext>
            </a:extLst>
          </p:cNvPr>
          <p:cNvSpPr txBox="1"/>
          <p:nvPr/>
        </p:nvSpPr>
        <p:spPr>
          <a:xfrm>
            <a:off x="793921" y="1347720"/>
            <a:ext cx="7324467" cy="9655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K-means Clustering: </a:t>
            </a:r>
          </a:p>
          <a:p>
            <a:pPr lvl="1">
              <a:lnSpc>
                <a:spcPts val="3600"/>
              </a:lnSpc>
            </a:pP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Minimize within-cluster sum of squared errors (SSE):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1602197-B34D-615A-283E-8965AB79A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241" y="2313305"/>
            <a:ext cx="4744112" cy="97168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4D6FE14-B1A6-3CFB-C279-E56B02D7E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7032" y="2996513"/>
            <a:ext cx="3587727" cy="2801376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9AA48549-4498-39CA-D998-092D33E81F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7241" y="3905258"/>
            <a:ext cx="5580069" cy="2281591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9137256C-6047-D3E4-C274-5636E4B9F4FD}"/>
              </a:ext>
            </a:extLst>
          </p:cNvPr>
          <p:cNvSpPr txBox="1"/>
          <p:nvPr/>
        </p:nvSpPr>
        <p:spPr>
          <a:xfrm>
            <a:off x="760971" y="3177039"/>
            <a:ext cx="2678326" cy="503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Algorithm: </a:t>
            </a:r>
          </a:p>
        </p:txBody>
      </p:sp>
    </p:spTree>
    <p:extLst>
      <p:ext uri="{BB962C8B-B14F-4D97-AF65-F5344CB8AC3E}">
        <p14:creationId xmlns:p14="http://schemas.microsoft.com/office/powerpoint/2010/main" val="276647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079413-FA41-AA94-361D-9001223F7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D01C54-911C-0B9C-9A8F-2D3E281CE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Clustering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360037-1614-5C74-656E-02A211E7688B}"/>
              </a:ext>
            </a:extLst>
          </p:cNvPr>
          <p:cNvSpPr txBox="1"/>
          <p:nvPr/>
        </p:nvSpPr>
        <p:spPr>
          <a:xfrm>
            <a:off x="793921" y="1347720"/>
            <a:ext cx="7324467" cy="9655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Hierarchical Clustering: </a:t>
            </a:r>
          </a:p>
          <a:p>
            <a:pPr lvl="1">
              <a:lnSpc>
                <a:spcPts val="3600"/>
              </a:lnSpc>
            </a:pP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iteratively merging smaller clusters (agglomerative)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3A630A8-847E-F14B-EB35-71CB63142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360" y="2313305"/>
            <a:ext cx="3181794" cy="69542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5A62CE0-BF44-BA45-E7EE-D004899F3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472" y="3189744"/>
            <a:ext cx="6932140" cy="3194812"/>
          </a:xfrm>
          <a:prstGeom prst="rect">
            <a:avLst/>
          </a:prstGeom>
        </p:spPr>
      </p:pic>
      <p:pic>
        <p:nvPicPr>
          <p:cNvPr id="11" name="图片 10" descr="Pusheen 盒子">
            <a:extLst>
              <a:ext uri="{FF2B5EF4-FFF2-40B4-BE49-F238E27FC236}">
                <a16:creationId xmlns:a16="http://schemas.microsoft.com/office/drawing/2014/main" id="{4BC787FF-6A71-47D3-ABD0-EA3CD38E35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6914" y="4013686"/>
            <a:ext cx="1773267" cy="1773267"/>
          </a:xfrm>
          <a:prstGeom prst="rect">
            <a:avLst/>
          </a:prstGeom>
        </p:spPr>
      </p:pic>
      <p:sp>
        <p:nvSpPr>
          <p:cNvPr id="12" name="思想气泡: 云 11">
            <a:extLst>
              <a:ext uri="{FF2B5EF4-FFF2-40B4-BE49-F238E27FC236}">
                <a16:creationId xmlns:a16="http://schemas.microsoft.com/office/drawing/2014/main" id="{769B36C9-39D1-5B06-976F-B830AF4A4660}"/>
              </a:ext>
            </a:extLst>
          </p:cNvPr>
          <p:cNvSpPr/>
          <p:nvPr/>
        </p:nvSpPr>
        <p:spPr>
          <a:xfrm flipH="1">
            <a:off x="8452022" y="2467057"/>
            <a:ext cx="2788506" cy="1018413"/>
          </a:xfrm>
          <a:prstGeom prst="cloudCallout">
            <a:avLst>
              <a:gd name="adj1" fmla="val -19508"/>
              <a:gd name="adj2" fmla="val 1049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Segoe Print" panose="02000600000000000000" pitchFamily="2" charset="0"/>
                <a:ea typeface="方正舒体" panose="02010601030101010101" pitchFamily="2" charset="-122"/>
              </a:rPr>
              <a:t>Endless iterations…</a:t>
            </a:r>
            <a:endParaRPr lang="zh-CN" altLang="en-US" dirty="0">
              <a:solidFill>
                <a:schemeClr val="tx1"/>
              </a:solidFill>
              <a:latin typeface="Segoe Print" panose="02000600000000000000" pitchFamily="2" charset="0"/>
              <a:ea typeface="方正舒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0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0FA40-3F19-D55D-EBBA-BAF667B0D7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C6499F-0194-0E40-091A-A3911F28C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Clustering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C0C12B6-BE74-29D9-A490-ACFB91F0D93C}"/>
              </a:ext>
            </a:extLst>
          </p:cNvPr>
          <p:cNvSpPr txBox="1"/>
          <p:nvPr/>
        </p:nvSpPr>
        <p:spPr>
          <a:xfrm>
            <a:off x="793921" y="1347720"/>
            <a:ext cx="7324467" cy="503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K-means Visualization: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E1FCD8E-4F30-BD1E-6055-E2EA3283C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40" y="2301944"/>
            <a:ext cx="4778976" cy="350761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3FFB02B-69C3-52CA-677E-8DF4759AF1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5914" y="2301944"/>
            <a:ext cx="4910396" cy="369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32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0E21F-5DAE-E029-64A1-6EDBB223A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636E18-FAB1-AD3D-2ED8-1876C05D8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Clustering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108CBA6-F362-A36D-4375-DA30B15D099D}"/>
              </a:ext>
            </a:extLst>
          </p:cNvPr>
          <p:cNvSpPr txBox="1"/>
          <p:nvPr/>
        </p:nvSpPr>
        <p:spPr>
          <a:xfrm>
            <a:off x="793921" y="1347720"/>
            <a:ext cx="7324467" cy="503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Hierarchical Clustering Visualization: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51F947C-8473-18AA-353B-49A6185EE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922" y="2137719"/>
            <a:ext cx="4764276" cy="355874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A05B7BB-0A52-10B9-D4AE-D68013E493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137719"/>
            <a:ext cx="4988090" cy="36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45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71A31-9650-C73F-D6A6-DDF54F8FA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E5A0D5D-4BD0-EE76-7795-55D960DDE509}"/>
              </a:ext>
            </a:extLst>
          </p:cNvPr>
          <p:cNvSpPr txBox="1"/>
          <p:nvPr/>
        </p:nvSpPr>
        <p:spPr>
          <a:xfrm>
            <a:off x="451822" y="215152"/>
            <a:ext cx="6099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Table of Contents</a:t>
            </a:r>
            <a:endParaRPr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5591CB-F4D9-3BD3-9208-35D2C60070F1}"/>
              </a:ext>
            </a:extLst>
          </p:cNvPr>
          <p:cNvSpPr txBox="1"/>
          <p:nvPr/>
        </p:nvSpPr>
        <p:spPr>
          <a:xfrm>
            <a:off x="451822" y="1409253"/>
            <a:ext cx="5440978" cy="518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Background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Introduction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Methodology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Feature Engineering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Dimensional Reduction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Clustering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Results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Q&amp;A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Georgia" panose="02040502050405020303" pitchFamily="18" charset="0"/>
            </a:endParaRPr>
          </a:p>
        </p:txBody>
      </p:sp>
      <p:pic>
        <p:nvPicPr>
          <p:cNvPr id="5" name="图形 4" descr="汽车 纯色填充">
            <a:extLst>
              <a:ext uri="{FF2B5EF4-FFF2-40B4-BE49-F238E27FC236}">
                <a16:creationId xmlns:a16="http://schemas.microsoft.com/office/drawing/2014/main" id="{6BCB16EE-170A-E78F-5C70-5BA43DAEFF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2630" y="4886266"/>
            <a:ext cx="1873370" cy="187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1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BD5C23-5204-DD6C-3230-4F1F4A216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C12766-B95B-4716-319C-E64C3E9B5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Numerical Results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B8F1303-A836-3BD7-A165-F1A1FF94688E}"/>
              </a:ext>
            </a:extLst>
          </p:cNvPr>
          <p:cNvSpPr txBox="1"/>
          <p:nvPr/>
        </p:nvSpPr>
        <p:spPr>
          <a:xfrm>
            <a:off x="793921" y="1347720"/>
            <a:ext cx="7324467" cy="509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4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Evaluation Metric For Clustering: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1713BE0-3B75-456A-2186-3ABA67317164}"/>
              </a:ext>
            </a:extLst>
          </p:cNvPr>
          <p:cNvSpPr txBox="1"/>
          <p:nvPr/>
        </p:nvSpPr>
        <p:spPr>
          <a:xfrm>
            <a:off x="793921" y="2074062"/>
            <a:ext cx="10604158" cy="4197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Silhouette Score: </a:t>
            </a:r>
          </a:p>
          <a:p>
            <a:pPr lvl="1">
              <a:lnSpc>
                <a:spcPts val="3600"/>
              </a:lnSpc>
            </a:pP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Combines intra-cluster cohesion and inter-cluster separation; higher is better.</a:t>
            </a:r>
          </a:p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 Score: </a:t>
            </a:r>
          </a:p>
          <a:p>
            <a:pPr lvl="1">
              <a:lnSpc>
                <a:spcPts val="3600"/>
              </a:lnSpc>
            </a:pP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Ratio of between-cluster to within-cluster dispersion; higher is better.</a:t>
            </a:r>
          </a:p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DB Score: </a:t>
            </a:r>
          </a:p>
          <a:p>
            <a:pPr lvl="1">
              <a:lnSpc>
                <a:spcPts val="3600"/>
              </a:lnSpc>
            </a:pP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Average ratio of intra-cluster scatter to inter-cluster separation; lower is better.</a:t>
            </a:r>
          </a:p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Dunn Index: </a:t>
            </a:r>
          </a:p>
          <a:p>
            <a:pPr lvl="1">
              <a:lnSpc>
                <a:spcPts val="3600"/>
              </a:lnSpc>
            </a:pP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Ratio of minimum inter-cluster distance to maximum intra-cluster distance; higher is better.</a:t>
            </a:r>
          </a:p>
        </p:txBody>
      </p:sp>
    </p:spTree>
    <p:extLst>
      <p:ext uri="{BB962C8B-B14F-4D97-AF65-F5344CB8AC3E}">
        <p14:creationId xmlns:p14="http://schemas.microsoft.com/office/powerpoint/2010/main" val="16541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D9EB00-11F1-1F7F-31D9-01FFE61FE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6075A8-05ED-0125-B353-9EB0E1835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Numerical Results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04A0F9A-0DCA-4D68-4580-076CACA6E3E2}"/>
              </a:ext>
            </a:extLst>
          </p:cNvPr>
          <p:cNvSpPr txBox="1"/>
          <p:nvPr/>
        </p:nvSpPr>
        <p:spPr>
          <a:xfrm>
            <a:off x="793921" y="1347720"/>
            <a:ext cx="7324467" cy="503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Numerical Results: </a:t>
            </a:r>
          </a:p>
        </p:txBody>
      </p:sp>
      <p:pic>
        <p:nvPicPr>
          <p:cNvPr id="3" name="图片 2" descr="Pusheen 流汗">
            <a:extLst>
              <a:ext uri="{FF2B5EF4-FFF2-40B4-BE49-F238E27FC236}">
                <a16:creationId xmlns:a16="http://schemas.microsoft.com/office/drawing/2014/main" id="{78BF80CF-72B9-B744-8B91-2803014170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6275" y="4171028"/>
            <a:ext cx="1773267" cy="1773267"/>
          </a:xfrm>
          <a:prstGeom prst="rect">
            <a:avLst/>
          </a:prstGeom>
        </p:spPr>
      </p:pic>
      <p:sp>
        <p:nvSpPr>
          <p:cNvPr id="5" name="思想气泡: 云 4">
            <a:extLst>
              <a:ext uri="{FF2B5EF4-FFF2-40B4-BE49-F238E27FC236}">
                <a16:creationId xmlns:a16="http://schemas.microsoft.com/office/drawing/2014/main" id="{50BBEE96-F2D6-AE81-2799-025D9CBA19F7}"/>
              </a:ext>
            </a:extLst>
          </p:cNvPr>
          <p:cNvSpPr/>
          <p:nvPr/>
        </p:nvSpPr>
        <p:spPr>
          <a:xfrm flipH="1">
            <a:off x="8452022" y="2467057"/>
            <a:ext cx="2788506" cy="1018413"/>
          </a:xfrm>
          <a:prstGeom prst="cloudCallout">
            <a:avLst>
              <a:gd name="adj1" fmla="val -19508"/>
              <a:gd name="adj2" fmla="val 1049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Segoe Print" panose="02000600000000000000" pitchFamily="2" charset="0"/>
                <a:ea typeface="方正舒体" panose="02010601030101010101" pitchFamily="2" charset="-122"/>
              </a:rPr>
              <a:t>Is it compact enough?</a:t>
            </a:r>
            <a:endParaRPr lang="zh-CN" altLang="en-US" dirty="0">
              <a:solidFill>
                <a:schemeClr val="tx1"/>
              </a:solidFill>
              <a:latin typeface="Segoe Print" panose="02000600000000000000" pitchFamily="2" charset="0"/>
              <a:ea typeface="方正舒体" panose="02010601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819C340-82A1-E75C-5D92-1248D9E9C6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704" y="2333511"/>
            <a:ext cx="796290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9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E70D88-224D-776F-2138-0A1196840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7D24FD-FE8E-34C0-C5A5-2632850E5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Numerical Results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2298E71-DEB8-B718-CBEF-D15F949F4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9362" y="1508760"/>
            <a:ext cx="5056515" cy="481366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CD2973A-5538-4C20-F756-379A4936B2FA}"/>
              </a:ext>
            </a:extLst>
          </p:cNvPr>
          <p:cNvSpPr txBox="1"/>
          <p:nvPr/>
        </p:nvSpPr>
        <p:spPr>
          <a:xfrm>
            <a:off x="871120" y="1673002"/>
            <a:ext cx="5372927" cy="142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Analysis:</a:t>
            </a:r>
          </a:p>
          <a:p>
            <a:pPr>
              <a:lnSpc>
                <a:spcPts val="3600"/>
              </a:lnSpc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Choose competitor within the cluster       </a:t>
            </a:r>
          </a:p>
          <a:p>
            <a:pPr>
              <a:lnSpc>
                <a:spcPts val="3600"/>
              </a:lnSpc>
            </a:pP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VM price median ± 10%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EECD9AD-2235-9392-1D0E-6D47E70724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568" y="3868783"/>
            <a:ext cx="6200775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777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3678219" y="2673415"/>
            <a:ext cx="5257800" cy="1296015"/>
          </a:xfrm>
        </p:spPr>
        <p:txBody>
          <a:bodyPr/>
          <a:lstStyle/>
          <a:p>
            <a:r>
              <a:rPr lang="en-US" altLang="zh-CN" dirty="0"/>
              <a:t>Thanks</a:t>
            </a:r>
            <a:r>
              <a:rPr lang="zh-CN" altLang="en-US" dirty="0"/>
              <a:t>！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88FB4B-B268-4031-A881-5557154C44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008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482269-27E3-689C-A0C7-081694D421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79A6D14-0685-2405-E7B8-26F5A49180D4}"/>
              </a:ext>
            </a:extLst>
          </p:cNvPr>
          <p:cNvSpPr txBox="1"/>
          <p:nvPr/>
        </p:nvSpPr>
        <p:spPr>
          <a:xfrm>
            <a:off x="451822" y="215152"/>
            <a:ext cx="6099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Table of Contents</a:t>
            </a:r>
            <a:endParaRPr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8FF2B4D-6BC4-E3D5-08E5-C10BDCB40E03}"/>
              </a:ext>
            </a:extLst>
          </p:cNvPr>
          <p:cNvSpPr txBox="1"/>
          <p:nvPr/>
        </p:nvSpPr>
        <p:spPr>
          <a:xfrm>
            <a:off x="451822" y="1409253"/>
            <a:ext cx="5440978" cy="518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Background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Introduction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Methodology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Feature Engineering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Dimensional Reduction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Clustering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Results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Q&amp;A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Georgia" panose="02040502050405020303" pitchFamily="18" charset="0"/>
            </a:endParaRPr>
          </a:p>
        </p:txBody>
      </p:sp>
      <p:pic>
        <p:nvPicPr>
          <p:cNvPr id="5" name="图形 4" descr="汽车 纯色填充">
            <a:extLst>
              <a:ext uri="{FF2B5EF4-FFF2-40B4-BE49-F238E27FC236}">
                <a16:creationId xmlns:a16="http://schemas.microsoft.com/office/drawing/2014/main" id="{45CBC42D-EC3D-928C-6193-A34FCB769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2630" y="4886266"/>
            <a:ext cx="1873370" cy="187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88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>
            <a:extLst>
              <a:ext uri="{FF2B5EF4-FFF2-40B4-BE49-F238E27FC236}">
                <a16:creationId xmlns:a16="http://schemas.microsoft.com/office/drawing/2014/main" id="{60A5298C-DD46-9CDF-AAB4-09D4DEE2C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i="1" dirty="0"/>
              <a:t>Background…</a:t>
            </a:r>
            <a:endParaRPr lang="zh-CN" altLang="en-US" i="1" dirty="0"/>
          </a:p>
        </p:txBody>
      </p:sp>
      <p:sp>
        <p:nvSpPr>
          <p:cNvPr id="14" name="思想气泡: 云 13">
            <a:extLst>
              <a:ext uri="{FF2B5EF4-FFF2-40B4-BE49-F238E27FC236}">
                <a16:creationId xmlns:a16="http://schemas.microsoft.com/office/drawing/2014/main" id="{6DFF1D34-D812-CFC6-3E88-8A2566EE0020}"/>
              </a:ext>
            </a:extLst>
          </p:cNvPr>
          <p:cNvSpPr/>
          <p:nvPr/>
        </p:nvSpPr>
        <p:spPr>
          <a:xfrm>
            <a:off x="8274856" y="2271176"/>
            <a:ext cx="3780309" cy="1018413"/>
          </a:xfrm>
          <a:prstGeom prst="cloudCallout">
            <a:avLst>
              <a:gd name="adj1" fmla="val 13162"/>
              <a:gd name="adj2" fmla="val 157140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Segoe Print" panose="02000600000000000000" pitchFamily="2" charset="0"/>
              </a:rPr>
              <a:t>I am hesitating to buy Volkswagen</a:t>
            </a:r>
            <a:endParaRPr lang="zh-CN" altLang="en-US" dirty="0">
              <a:solidFill>
                <a:schemeClr val="tx1"/>
              </a:solidFill>
              <a:latin typeface="Segoe Print" panose="02000600000000000000" pitchFamily="2" charset="0"/>
            </a:endParaRPr>
          </a:p>
        </p:txBody>
      </p:sp>
      <p:pic>
        <p:nvPicPr>
          <p:cNvPr id="17" name="图片 16" descr="Pusheen 驾驶车辆">
            <a:extLst>
              <a:ext uri="{FF2B5EF4-FFF2-40B4-BE49-F238E27FC236}">
                <a16:creationId xmlns:a16="http://schemas.microsoft.com/office/drawing/2014/main" id="{36721602-8D6D-61CF-7BD2-98F36A12DC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1293" y="4169546"/>
            <a:ext cx="1773267" cy="1773267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60EE8380-2D11-2ED6-C247-6DACED1257C6}"/>
              </a:ext>
            </a:extLst>
          </p:cNvPr>
          <p:cNvSpPr txBox="1"/>
          <p:nvPr/>
        </p:nvSpPr>
        <p:spPr>
          <a:xfrm>
            <a:off x="466467" y="1387183"/>
            <a:ext cx="8861137" cy="4197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In the competitive automotive market, understanding vehicle groupings provides critical insights for strategic decisions like pricing and product positioning.</a:t>
            </a:r>
          </a:p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Cat </a:t>
            </a:r>
            <a:r>
              <a:rPr lang="en-US" altLang="zh-CN" sz="2200" dirty="0" err="1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Pusheen</a:t>
            </a:r>
            <a:r>
              <a:rPr lang="en-US" altLang="zh-CN" sz="22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processed high-dimensional vehicle data using dimensionality reduction methods, then applied K-means and hierarchical clustering to group vehicles based on shared attributes.</a:t>
            </a:r>
          </a:p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By analyzing the clusters, </a:t>
            </a:r>
            <a:r>
              <a:rPr lang="en-US" altLang="zh-CN" sz="2200" dirty="0" err="1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Pusheen</a:t>
            </a:r>
            <a:r>
              <a:rPr lang="en-US" altLang="zh-CN" sz="22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200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identified competing models for VW, providing actionable insights to support data-driven decision-making in the automotive industry.</a:t>
            </a:r>
          </a:p>
        </p:txBody>
      </p:sp>
    </p:spTree>
    <p:extLst>
      <p:ext uri="{BB962C8B-B14F-4D97-AF65-F5344CB8AC3E}">
        <p14:creationId xmlns:p14="http://schemas.microsoft.com/office/powerpoint/2010/main" val="1589479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4936E1-39DA-DD1A-E612-456F083F7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46FA63-C10D-1E6A-446C-47EA745A1D4D}"/>
              </a:ext>
            </a:extLst>
          </p:cNvPr>
          <p:cNvSpPr txBox="1"/>
          <p:nvPr/>
        </p:nvSpPr>
        <p:spPr>
          <a:xfrm>
            <a:off x="451822" y="215152"/>
            <a:ext cx="6099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Table of Contents</a:t>
            </a:r>
            <a:endParaRPr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8F1C612-A00E-1D2E-4EDD-6F31C70670E9}"/>
              </a:ext>
            </a:extLst>
          </p:cNvPr>
          <p:cNvSpPr txBox="1"/>
          <p:nvPr/>
        </p:nvSpPr>
        <p:spPr>
          <a:xfrm>
            <a:off x="451822" y="1409253"/>
            <a:ext cx="5440978" cy="518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Background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Introduction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Methodology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Feature Engineering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Dimensional Reduction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Clustering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Results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Q&amp;A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Georgia" panose="02040502050405020303" pitchFamily="18" charset="0"/>
            </a:endParaRPr>
          </a:p>
        </p:txBody>
      </p:sp>
      <p:pic>
        <p:nvPicPr>
          <p:cNvPr id="5" name="图形 4" descr="汽车 纯色填充">
            <a:extLst>
              <a:ext uri="{FF2B5EF4-FFF2-40B4-BE49-F238E27FC236}">
                <a16:creationId xmlns:a16="http://schemas.microsoft.com/office/drawing/2014/main" id="{41BF0FD5-0EF5-5D30-7751-80D90058B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2630" y="4886266"/>
            <a:ext cx="1873370" cy="187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425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B94A2-BB68-3E6F-99CB-A69CB08C04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1D0EE8A-26EE-37C7-5254-7A1F66561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</a:t>
            </a:r>
            <a:endParaRPr lang="zh-CN" altLang="en-US" dirty="0"/>
          </a:p>
        </p:txBody>
      </p:sp>
      <p:sp>
        <p:nvSpPr>
          <p:cNvPr id="14" name="思想气泡: 云 13">
            <a:extLst>
              <a:ext uri="{FF2B5EF4-FFF2-40B4-BE49-F238E27FC236}">
                <a16:creationId xmlns:a16="http://schemas.microsoft.com/office/drawing/2014/main" id="{6C690659-94B5-28D4-271B-703849F1FC8B}"/>
              </a:ext>
            </a:extLst>
          </p:cNvPr>
          <p:cNvSpPr/>
          <p:nvPr/>
        </p:nvSpPr>
        <p:spPr>
          <a:xfrm>
            <a:off x="7857011" y="3003831"/>
            <a:ext cx="3801761" cy="1018413"/>
          </a:xfrm>
          <a:prstGeom prst="cloudCallout">
            <a:avLst>
              <a:gd name="adj1" fmla="val 7444"/>
              <a:gd name="adj2" fmla="val 95260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Segoe Print" panose="02000600000000000000" pitchFamily="2" charset="0"/>
              </a:rPr>
              <a:t>A well-defined problem!</a:t>
            </a:r>
            <a:endParaRPr lang="zh-CN" altLang="en-US" dirty="0">
              <a:solidFill>
                <a:schemeClr val="tx1"/>
              </a:solidFill>
              <a:latin typeface="Segoe Print" panose="02000600000000000000" pitchFamily="2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1F820F7-436E-F165-3434-60469F5CDE4F}"/>
              </a:ext>
            </a:extLst>
          </p:cNvPr>
          <p:cNvSpPr txBox="1"/>
          <p:nvPr/>
        </p:nvSpPr>
        <p:spPr>
          <a:xfrm>
            <a:off x="882650" y="1439007"/>
            <a:ext cx="9115592" cy="46589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Problem </a:t>
            </a:r>
            <a:r>
              <a:rPr lang="en-US" altLang="zh-CN" sz="2200" b="1" dirty="0" err="1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SetUp</a:t>
            </a: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 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000" u="sng" dirty="0">
                <a:solidFill>
                  <a:schemeClr val="accent1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https://tianchi.aliyun.com/competition/entrance/531892/information</a:t>
            </a:r>
          </a:p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cs typeface="Times New Roman" panose="02020603050405020304" pitchFamily="18" charset="0"/>
              </a:rPr>
              <a:t>Objectives: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i="1" dirty="0">
                <a:solidFill>
                  <a:schemeClr val="tx2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find competitor for Volkswagen</a:t>
            </a:r>
          </a:p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i="1" dirty="0">
                <a:latin typeface="Georgia" panose="02040502050405020303" pitchFamily="18" charset="0"/>
                <a:cs typeface="Times New Roman" panose="02020603050405020304" pitchFamily="18" charset="0"/>
              </a:rPr>
              <a:t>Dataset: 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i="1" dirty="0">
                <a:solidFill>
                  <a:schemeClr val="accent2">
                    <a:lumMod val="75000"/>
                  </a:schemeClr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car_price.csv</a:t>
            </a:r>
          </a:p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r>
              <a:rPr lang="en-US" altLang="zh-CN" sz="2200" b="1" dirty="0"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Methodology: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n"/>
            </a:pPr>
            <a:r>
              <a:rPr lang="en-US" altLang="zh-CN" sz="2200" dirty="0">
                <a:solidFill>
                  <a:schemeClr val="accent3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2 dim reduction methods (PCA/AE)</a:t>
            </a:r>
          </a:p>
          <a:p>
            <a:pPr marL="800100" lvl="1" indent="-342900">
              <a:lnSpc>
                <a:spcPts val="3600"/>
              </a:lnSpc>
              <a:buFont typeface="Wingdings" panose="05000000000000000000" pitchFamily="2" charset="2"/>
              <a:buChar char="n"/>
            </a:pPr>
            <a:r>
              <a:rPr lang="en-US" altLang="zh-CN" sz="2200" dirty="0">
                <a:solidFill>
                  <a:schemeClr val="accent3"/>
                </a:solidFill>
                <a:latin typeface="Georgia" panose="020405020504050203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2 clustering methods (K-means/Hierarchical)</a:t>
            </a:r>
          </a:p>
          <a:p>
            <a:pPr marL="342900" indent="-342900">
              <a:lnSpc>
                <a:spcPts val="3600"/>
              </a:lnSpc>
              <a:buFont typeface="Wingdings" panose="05000000000000000000" pitchFamily="2" charset="2"/>
              <a:buChar char="u"/>
            </a:pPr>
            <a:endParaRPr lang="en-US" altLang="zh-CN" sz="2200" i="1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 descr="Pusheen 笔记本电脑">
            <a:extLst>
              <a:ext uri="{FF2B5EF4-FFF2-40B4-BE49-F238E27FC236}">
                <a16:creationId xmlns:a16="http://schemas.microsoft.com/office/drawing/2014/main" id="{B25CF750-C250-EB75-2F51-824122E131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7892" y="3854169"/>
            <a:ext cx="1773267" cy="177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D0F132-2E6E-E2B0-ABA0-619201D41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D260B54-D52E-C8D8-A0DE-777E542C92EB}"/>
              </a:ext>
            </a:extLst>
          </p:cNvPr>
          <p:cNvSpPr txBox="1"/>
          <p:nvPr/>
        </p:nvSpPr>
        <p:spPr>
          <a:xfrm>
            <a:off x="451822" y="215152"/>
            <a:ext cx="6099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Table of Contents</a:t>
            </a:r>
            <a:endParaRPr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92078D8-634F-178C-1B29-34745D5C8BA3}"/>
              </a:ext>
            </a:extLst>
          </p:cNvPr>
          <p:cNvSpPr txBox="1"/>
          <p:nvPr/>
        </p:nvSpPr>
        <p:spPr>
          <a:xfrm>
            <a:off x="451822" y="1409253"/>
            <a:ext cx="5440978" cy="518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Background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Introduction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Methodology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Feature Engineering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Dimensional Reduction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Clustering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Results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Q&amp;A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Georgia" panose="02040502050405020303" pitchFamily="18" charset="0"/>
            </a:endParaRPr>
          </a:p>
        </p:txBody>
      </p:sp>
      <p:pic>
        <p:nvPicPr>
          <p:cNvPr id="5" name="图形 4" descr="汽车 纯色填充">
            <a:extLst>
              <a:ext uri="{FF2B5EF4-FFF2-40B4-BE49-F238E27FC236}">
                <a16:creationId xmlns:a16="http://schemas.microsoft.com/office/drawing/2014/main" id="{B4B41DA2-05E5-8AA0-17CA-460778042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2630" y="4886266"/>
            <a:ext cx="1873370" cy="187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75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8D6E6D-1888-13B0-B372-64F0F48D0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F8172E6-696C-A956-98CA-B1864FCE2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Methodology Overview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14899AD-D3B8-3FA9-1094-D35306F49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413" y="1287379"/>
            <a:ext cx="8216283" cy="506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463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042507-E49E-6CB3-F8E1-EBD0A1D86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BF46747-01DA-CC3F-A776-2C747EDDFF4B}"/>
              </a:ext>
            </a:extLst>
          </p:cNvPr>
          <p:cNvSpPr txBox="1"/>
          <p:nvPr/>
        </p:nvSpPr>
        <p:spPr>
          <a:xfrm>
            <a:off x="451822" y="215152"/>
            <a:ext cx="6099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Table of Contents</a:t>
            </a:r>
            <a:endParaRPr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5C205FC-5AF8-F38D-61BB-9F3925AF17ED}"/>
              </a:ext>
            </a:extLst>
          </p:cNvPr>
          <p:cNvSpPr txBox="1"/>
          <p:nvPr/>
        </p:nvSpPr>
        <p:spPr>
          <a:xfrm>
            <a:off x="451822" y="1409253"/>
            <a:ext cx="5440978" cy="518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Background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Introduction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Methodology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latin typeface="Georgia" panose="02040502050405020303" pitchFamily="18" charset="0"/>
              </a:rPr>
              <a:t>Feature Engineering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Dimensional Reduction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Clustering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Results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Q&amp;A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Georgia" panose="02040502050405020303" pitchFamily="18" charset="0"/>
            </a:endParaRPr>
          </a:p>
        </p:txBody>
      </p:sp>
      <p:pic>
        <p:nvPicPr>
          <p:cNvPr id="5" name="图形 4" descr="汽车 纯色填充">
            <a:extLst>
              <a:ext uri="{FF2B5EF4-FFF2-40B4-BE49-F238E27FC236}">
                <a16:creationId xmlns:a16="http://schemas.microsoft.com/office/drawing/2014/main" id="{547DA80B-53B5-4E22-EF48-7099DE409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2630" y="4886266"/>
            <a:ext cx="1873370" cy="187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574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ShanghaiTech">
      <a:dk1>
        <a:sysClr val="windowText" lastClr="000000"/>
      </a:dk1>
      <a:lt1>
        <a:sysClr val="window" lastClr="FFFFFF"/>
      </a:lt1>
      <a:dk2>
        <a:srgbClr val="A40006"/>
      </a:dk2>
      <a:lt2>
        <a:srgbClr val="E7E6E6"/>
      </a:lt2>
      <a:accent1>
        <a:srgbClr val="004098"/>
      </a:accent1>
      <a:accent2>
        <a:srgbClr val="009944"/>
      </a:accent2>
      <a:accent3>
        <a:srgbClr val="F39800"/>
      </a:accent3>
      <a:accent4>
        <a:srgbClr val="7E3C93"/>
      </a:accent4>
      <a:accent5>
        <a:srgbClr val="269BC1"/>
      </a:accent5>
      <a:accent6>
        <a:srgbClr val="A40006"/>
      </a:accent6>
      <a:hlink>
        <a:srgbClr val="A40006"/>
      </a:hlink>
      <a:folHlink>
        <a:srgbClr val="A40006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Final_presentation</Template>
  <TotalTime>814</TotalTime>
  <Words>707</Words>
  <Application>Microsoft Office PowerPoint</Application>
  <PresentationFormat>宽屏</PresentationFormat>
  <Paragraphs>201</Paragraphs>
  <Slides>29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29</vt:i4>
      </vt:variant>
    </vt:vector>
  </HeadingPairs>
  <TitlesOfParts>
    <vt:vector size="38" baseType="lpstr">
      <vt:lpstr>等线</vt:lpstr>
      <vt:lpstr>微软雅黑</vt:lpstr>
      <vt:lpstr>Arial</vt:lpstr>
      <vt:lpstr>Georgia</vt:lpstr>
      <vt:lpstr>Segoe Print</vt:lpstr>
      <vt:lpstr>Wingdings</vt:lpstr>
      <vt:lpstr>1_Office 主题​​</vt:lpstr>
      <vt:lpstr>Office 主题​​</vt:lpstr>
      <vt:lpstr>2_Office 主题​​</vt:lpstr>
      <vt:lpstr>PowerPoint 演示文稿</vt:lpstr>
      <vt:lpstr>PowerPoint 演示文稿</vt:lpstr>
      <vt:lpstr>PowerPoint 演示文稿</vt:lpstr>
      <vt:lpstr>Background…</vt:lpstr>
      <vt:lpstr>PowerPoint 演示文稿</vt:lpstr>
      <vt:lpstr>Introduction</vt:lpstr>
      <vt:lpstr>PowerPoint 演示文稿</vt:lpstr>
      <vt:lpstr>Methodology Overview</vt:lpstr>
      <vt:lpstr>PowerPoint 演示文稿</vt:lpstr>
      <vt:lpstr>Feature Engineering</vt:lpstr>
      <vt:lpstr>Feature Engineering</vt:lpstr>
      <vt:lpstr>Feature Engineering</vt:lpstr>
      <vt:lpstr>Feature Engineering</vt:lpstr>
      <vt:lpstr>Feature Engineering</vt:lpstr>
      <vt:lpstr>PowerPoint 演示文稿</vt:lpstr>
      <vt:lpstr>Dimensional Reduction</vt:lpstr>
      <vt:lpstr>Dimensional Reduction</vt:lpstr>
      <vt:lpstr>Dimensional Reduction</vt:lpstr>
      <vt:lpstr>Dimensional Reduction</vt:lpstr>
      <vt:lpstr>PowerPoint 演示文稿</vt:lpstr>
      <vt:lpstr>Clustering</vt:lpstr>
      <vt:lpstr>Clustering</vt:lpstr>
      <vt:lpstr>Clustering</vt:lpstr>
      <vt:lpstr>Clustering</vt:lpstr>
      <vt:lpstr>PowerPoint 演示文稿</vt:lpstr>
      <vt:lpstr>Numerical Results</vt:lpstr>
      <vt:lpstr>Numerical Results</vt:lpstr>
      <vt:lpstr>Numerical Results</vt:lpstr>
      <vt:lpstr>Thanks！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润康 杨</dc:creator>
  <cp:lastModifiedBy>Tao qu</cp:lastModifiedBy>
  <cp:revision>67</cp:revision>
  <dcterms:created xsi:type="dcterms:W3CDTF">2024-12-25T00:40:11Z</dcterms:created>
  <dcterms:modified xsi:type="dcterms:W3CDTF">2025-01-04T01:11:48Z</dcterms:modified>
</cp:coreProperties>
</file>

<file path=docProps/thumbnail.jpeg>
</file>